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0" r:id="rId5"/>
    <p:sldMasterId id="2147483671" r:id="rId6"/>
  </p:sldMasterIdLst>
  <p:notesMasterIdLst>
    <p:notesMasterId r:id="rId7"/>
  </p:notesMasterIdLst>
  <p:sldIdLst>
    <p:sldId id="256" r:id="rId8"/>
    <p:sldId id="257" r:id="rId9"/>
    <p:sldId id="258" r:id="rId10"/>
    <p:sldId id="259" r:id="rId11"/>
    <p:sldId id="260" r:id="rId12"/>
  </p:sldIdLst>
  <p:sldSz cy="5143500" cx="9144000"/>
  <p:notesSz cx="6858000" cy="9144000"/>
  <p:embeddedFontLst>
    <p:embeddedFont>
      <p:font typeface="Manrope"/>
      <p:regular r:id="rId13"/>
      <p:bold r:id="rId14"/>
    </p:embeddedFont>
    <p:embeddedFont>
      <p:font typeface="Manrope Medium"/>
      <p:regular r:id="rId15"/>
      <p:bold r:id="rId1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0FEEA9ED-BEEA-4300-A05A-3740A5617D12}">
  <a:tblStyle styleId="{0FEEA9ED-BEEA-4300-A05A-3740A5617D12}"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font" Target="fonts/Manrope-regular.fntdata"/><Relationship Id="rId12" Type="http://schemas.openxmlformats.org/officeDocument/2006/relationships/slide" Target="slides/slide5.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15" Type="http://schemas.openxmlformats.org/officeDocument/2006/relationships/font" Target="fonts/ManropeMedium-regular.fntdata"/><Relationship Id="rId14" Type="http://schemas.openxmlformats.org/officeDocument/2006/relationships/font" Target="fonts/Manrope-bold.fntdata"/><Relationship Id="rId16" Type="http://schemas.openxmlformats.org/officeDocument/2006/relationships/font" Target="fonts/ManropeMedium-bold.fntdata"/><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notesMaster" Target="notesMasters/notesMaster1.xml"/><Relationship Id="rId8"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e8f6e732c2_0_1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e8f6e732c2_0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e8f6e732c2_0_2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e8f6e732c2_0_2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e8f6e732c2_0_3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e8f6e732c2_0_3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ec78a444a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ec78a444a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e8a390b74f_1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e8a390b74f_1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rgbClr val="FAFAFA"/>
        </a:solidFill>
      </p:bgPr>
    </p:bg>
    <p:spTree>
      <p:nvGrpSpPr>
        <p:cNvPr id="55" name="Shape 55"/>
        <p:cNvGrpSpPr/>
        <p:nvPr/>
      </p:nvGrpSpPr>
      <p:grpSpPr>
        <a:xfrm>
          <a:off x="0" y="0"/>
          <a:ext cx="0" cy="0"/>
          <a:chOff x="0" y="0"/>
          <a:chExt cx="0" cy="0"/>
        </a:xfrm>
      </p:grpSpPr>
      <p:sp>
        <p:nvSpPr>
          <p:cNvPr id="56" name="Google Shape;56;p1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id="57" name="Google Shape;57;p14"/>
          <p:cNvPicPr preferRelativeResize="0"/>
          <p:nvPr/>
        </p:nvPicPr>
        <p:blipFill>
          <a:blip r:embed="rId2">
            <a:alphaModFix/>
          </a:blip>
          <a:stretch>
            <a:fillRect/>
          </a:stretch>
        </p:blipFill>
        <p:spPr>
          <a:xfrm>
            <a:off x="457200" y="457200"/>
            <a:ext cx="981326" cy="270425"/>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8" name="Shape 58"/>
        <p:cNvGrpSpPr/>
        <p:nvPr/>
      </p:nvGrpSpPr>
      <p:grpSpPr>
        <a:xfrm>
          <a:off x="0" y="0"/>
          <a:ext cx="0" cy="0"/>
          <a:chOff x="0" y="0"/>
          <a:chExt cx="0" cy="0"/>
        </a:xfrm>
      </p:grpSpPr>
      <p:sp>
        <p:nvSpPr>
          <p:cNvPr id="59" name="Google Shape;59;p1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id="60" name="Google Shape;60;p15"/>
          <p:cNvPicPr preferRelativeResize="0"/>
          <p:nvPr/>
        </p:nvPicPr>
        <p:blipFill>
          <a:blip r:embed="rId2">
            <a:alphaModFix/>
          </a:blip>
          <a:stretch>
            <a:fillRect/>
          </a:stretch>
        </p:blipFill>
        <p:spPr>
          <a:xfrm>
            <a:off x="7705475" y="457200"/>
            <a:ext cx="981326" cy="270425"/>
          </a:xfrm>
          <a:prstGeom prst="rect">
            <a:avLst/>
          </a:prstGeom>
          <a:noFill/>
          <a:ln>
            <a:noFill/>
          </a:ln>
        </p:spPr>
      </p:pic>
    </p:spTree>
  </p:cSld>
  <p:clrMapOvr>
    <a:masterClrMapping/>
  </p:clrMapOvr>
  <p:extLst>
    <p:ext uri="{DCECCB84-F9BA-43D5-87BE-67443E8EF086}">
      <p15:sldGuideLst>
        <p15:guide id="1" orient="horz" pos="1620">
          <p15:clr>
            <a:srgbClr val="FA7B17"/>
          </p15:clr>
        </p15:guide>
        <p15:guide id="2" pos="2880">
          <p15:clr>
            <a:srgbClr val="FA7B17"/>
          </p15:clr>
        </p15:guide>
        <p15:guide id="3" pos="288">
          <p15:clr>
            <a:srgbClr val="FA7B17"/>
          </p15:clr>
        </p15:guide>
        <p15:guide id="4" pos="5472">
          <p15:clr>
            <a:srgbClr val="FA7B17"/>
          </p15:clr>
        </p15:guide>
        <p15:guide id="5" orient="horz" pos="288">
          <p15:clr>
            <a:srgbClr val="FA7B17"/>
          </p15:clr>
        </p15:guide>
        <p15:guide id="6" orient="horz" pos="2937">
          <p15:clr>
            <a:srgbClr val="FA7B17"/>
          </p15:clr>
        </p15:guide>
      </p15:sldGuideLst>
    </p:ext>
  </p:extLst>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1" name="Shape 61"/>
        <p:cNvGrpSpPr/>
        <p:nvPr/>
      </p:nvGrpSpPr>
      <p:grpSpPr>
        <a:xfrm>
          <a:off x="0" y="0"/>
          <a:ext cx="0" cy="0"/>
          <a:chOff x="0" y="0"/>
          <a:chExt cx="0" cy="0"/>
        </a:xfrm>
      </p:grpSpPr>
      <p:sp>
        <p:nvSpPr>
          <p:cNvPr id="62" name="Google Shape;62;p1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3" name="Google Shape;63;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64" name="Google Shape;64;p1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65" name="Shape 65"/>
        <p:cNvGrpSpPr/>
        <p:nvPr/>
      </p:nvGrpSpPr>
      <p:grpSpPr>
        <a:xfrm>
          <a:off x="0" y="0"/>
          <a:ext cx="0" cy="0"/>
          <a:chOff x="0" y="0"/>
          <a:chExt cx="0" cy="0"/>
        </a:xfrm>
      </p:grpSpPr>
      <p:sp>
        <p:nvSpPr>
          <p:cNvPr id="66" name="Google Shape;66;p17"/>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7" name="Google Shape;67;p17"/>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68" name="Google Shape;68;p17"/>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69" name="Google Shape;69;p1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bg>
      <p:bgPr>
        <a:solidFill>
          <a:srgbClr val="FAFAFF"/>
        </a:solidFill>
      </p:bgPr>
    </p:bg>
    <p:spTree>
      <p:nvGrpSpPr>
        <p:cNvPr id="70" name="Shape 70"/>
        <p:cNvGrpSpPr/>
        <p:nvPr/>
      </p:nvGrpSpPr>
      <p:grpSpPr>
        <a:xfrm>
          <a:off x="0" y="0"/>
          <a:ext cx="0" cy="0"/>
          <a:chOff x="0" y="0"/>
          <a:chExt cx="0" cy="0"/>
        </a:xfrm>
      </p:grpSpPr>
      <p:sp>
        <p:nvSpPr>
          <p:cNvPr id="71" name="Google Shape;71;p18"/>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Font typeface="Manrope"/>
              <a:buNone/>
              <a:defRPr>
                <a:latin typeface="Manrope"/>
                <a:ea typeface="Manrope"/>
                <a:cs typeface="Manrope"/>
                <a:sym typeface="Manrope"/>
              </a:defRPr>
            </a:lvl1pPr>
            <a:lvl2pPr lvl="1" rtl="0">
              <a:spcBef>
                <a:spcPts val="0"/>
              </a:spcBef>
              <a:spcAft>
                <a:spcPts val="0"/>
              </a:spcAft>
              <a:buSzPts val="2800"/>
              <a:buFont typeface="Manrope"/>
              <a:buNone/>
              <a:defRPr>
                <a:latin typeface="Manrope"/>
                <a:ea typeface="Manrope"/>
                <a:cs typeface="Manrope"/>
                <a:sym typeface="Manrope"/>
              </a:defRPr>
            </a:lvl2pPr>
            <a:lvl3pPr lvl="2" rtl="0">
              <a:spcBef>
                <a:spcPts val="0"/>
              </a:spcBef>
              <a:spcAft>
                <a:spcPts val="0"/>
              </a:spcAft>
              <a:buSzPts val="2800"/>
              <a:buFont typeface="Manrope"/>
              <a:buNone/>
              <a:defRPr>
                <a:latin typeface="Manrope"/>
                <a:ea typeface="Manrope"/>
                <a:cs typeface="Manrope"/>
                <a:sym typeface="Manrope"/>
              </a:defRPr>
            </a:lvl3pPr>
            <a:lvl4pPr lvl="3" rtl="0">
              <a:spcBef>
                <a:spcPts val="0"/>
              </a:spcBef>
              <a:spcAft>
                <a:spcPts val="0"/>
              </a:spcAft>
              <a:buSzPts val="2800"/>
              <a:buFont typeface="Manrope"/>
              <a:buNone/>
              <a:defRPr>
                <a:latin typeface="Manrope"/>
                <a:ea typeface="Manrope"/>
                <a:cs typeface="Manrope"/>
                <a:sym typeface="Manrope"/>
              </a:defRPr>
            </a:lvl4pPr>
            <a:lvl5pPr lvl="4" rtl="0">
              <a:spcBef>
                <a:spcPts val="0"/>
              </a:spcBef>
              <a:spcAft>
                <a:spcPts val="0"/>
              </a:spcAft>
              <a:buSzPts val="2800"/>
              <a:buFont typeface="Manrope"/>
              <a:buNone/>
              <a:defRPr>
                <a:latin typeface="Manrope"/>
                <a:ea typeface="Manrope"/>
                <a:cs typeface="Manrope"/>
                <a:sym typeface="Manrope"/>
              </a:defRPr>
            </a:lvl5pPr>
            <a:lvl6pPr lvl="5" rtl="0">
              <a:spcBef>
                <a:spcPts val="0"/>
              </a:spcBef>
              <a:spcAft>
                <a:spcPts val="0"/>
              </a:spcAft>
              <a:buSzPts val="2800"/>
              <a:buFont typeface="Manrope"/>
              <a:buNone/>
              <a:defRPr>
                <a:latin typeface="Manrope"/>
                <a:ea typeface="Manrope"/>
                <a:cs typeface="Manrope"/>
                <a:sym typeface="Manrope"/>
              </a:defRPr>
            </a:lvl6pPr>
            <a:lvl7pPr lvl="6" rtl="0">
              <a:spcBef>
                <a:spcPts val="0"/>
              </a:spcBef>
              <a:spcAft>
                <a:spcPts val="0"/>
              </a:spcAft>
              <a:buSzPts val="2800"/>
              <a:buFont typeface="Manrope"/>
              <a:buNone/>
              <a:defRPr>
                <a:latin typeface="Manrope"/>
                <a:ea typeface="Manrope"/>
                <a:cs typeface="Manrope"/>
                <a:sym typeface="Manrope"/>
              </a:defRPr>
            </a:lvl7pPr>
            <a:lvl8pPr lvl="7" rtl="0">
              <a:spcBef>
                <a:spcPts val="0"/>
              </a:spcBef>
              <a:spcAft>
                <a:spcPts val="0"/>
              </a:spcAft>
              <a:buSzPts val="2800"/>
              <a:buFont typeface="Manrope"/>
              <a:buNone/>
              <a:defRPr>
                <a:latin typeface="Manrope"/>
                <a:ea typeface="Manrope"/>
                <a:cs typeface="Manrope"/>
                <a:sym typeface="Manrope"/>
              </a:defRPr>
            </a:lvl8pPr>
            <a:lvl9pPr lvl="8" rtl="0">
              <a:spcBef>
                <a:spcPts val="0"/>
              </a:spcBef>
              <a:spcAft>
                <a:spcPts val="0"/>
              </a:spcAft>
              <a:buSzPts val="2800"/>
              <a:buFont typeface="Manrope"/>
              <a:buNone/>
              <a:defRPr>
                <a:latin typeface="Manrope"/>
                <a:ea typeface="Manrope"/>
                <a:cs typeface="Manrope"/>
                <a:sym typeface="Manrope"/>
              </a:defRPr>
            </a:lvl9pPr>
          </a:lstStyle>
          <a:p/>
        </p:txBody>
      </p:sp>
      <p:sp>
        <p:nvSpPr>
          <p:cNvPr id="72" name="Google Shape;72;p1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73" name="Shape 73"/>
        <p:cNvGrpSpPr/>
        <p:nvPr/>
      </p:nvGrpSpPr>
      <p:grpSpPr>
        <a:xfrm>
          <a:off x="0" y="0"/>
          <a:ext cx="0" cy="0"/>
          <a:chOff x="0" y="0"/>
          <a:chExt cx="0" cy="0"/>
        </a:xfrm>
      </p:grpSpPr>
      <p:sp>
        <p:nvSpPr>
          <p:cNvPr id="74" name="Google Shape;74;p19"/>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75" name="Google Shape;75;p19"/>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rtl="0">
              <a:spcBef>
                <a:spcPts val="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76" name="Google Shape;76;p1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77" name="Shape 77"/>
        <p:cNvGrpSpPr/>
        <p:nvPr/>
      </p:nvGrpSpPr>
      <p:grpSpPr>
        <a:xfrm>
          <a:off x="0" y="0"/>
          <a:ext cx="0" cy="0"/>
          <a:chOff x="0" y="0"/>
          <a:chExt cx="0" cy="0"/>
        </a:xfrm>
      </p:grpSpPr>
      <p:sp>
        <p:nvSpPr>
          <p:cNvPr id="78" name="Google Shape;78;p20"/>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79" name="Google Shape;79;p2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80" name="Shape 80"/>
        <p:cNvGrpSpPr/>
        <p:nvPr/>
      </p:nvGrpSpPr>
      <p:grpSpPr>
        <a:xfrm>
          <a:off x="0" y="0"/>
          <a:ext cx="0" cy="0"/>
          <a:chOff x="0" y="0"/>
          <a:chExt cx="0" cy="0"/>
        </a:xfrm>
      </p:grpSpPr>
      <p:sp>
        <p:nvSpPr>
          <p:cNvPr id="81" name="Google Shape;81;p21"/>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21"/>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83" name="Google Shape;83;p21"/>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84" name="Google Shape;84;p21"/>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rtl="0">
              <a:spcBef>
                <a:spcPts val="0"/>
              </a:spcBef>
              <a:spcAft>
                <a:spcPts val="0"/>
              </a:spcAft>
              <a:buClr>
                <a:schemeClr val="dk1"/>
              </a:buClr>
              <a:buSzPts val="1800"/>
              <a:buChar char="●"/>
              <a:defRPr>
                <a:solidFill>
                  <a:schemeClr val="dk1"/>
                </a:solidFill>
              </a:defRPr>
            </a:lvl1pPr>
            <a:lvl2pPr indent="-317500" lvl="1" marL="914400" rtl="0">
              <a:spcBef>
                <a:spcPts val="0"/>
              </a:spcBef>
              <a:spcAft>
                <a:spcPts val="0"/>
              </a:spcAft>
              <a:buClr>
                <a:schemeClr val="dk1"/>
              </a:buClr>
              <a:buSzPts val="1400"/>
              <a:buChar char="○"/>
              <a:defRPr>
                <a:solidFill>
                  <a:schemeClr val="dk1"/>
                </a:solidFill>
              </a:defRPr>
            </a:lvl2pPr>
            <a:lvl3pPr indent="-317500" lvl="2" marL="1371600" rtl="0">
              <a:spcBef>
                <a:spcPts val="0"/>
              </a:spcBef>
              <a:spcAft>
                <a:spcPts val="0"/>
              </a:spcAft>
              <a:buClr>
                <a:schemeClr val="dk1"/>
              </a:buClr>
              <a:buSzPts val="1400"/>
              <a:buChar char="■"/>
              <a:defRPr>
                <a:solidFill>
                  <a:schemeClr val="dk1"/>
                </a:solidFill>
              </a:defRPr>
            </a:lvl3pPr>
            <a:lvl4pPr indent="-317500" lvl="3" marL="1828800" rtl="0">
              <a:spcBef>
                <a:spcPts val="0"/>
              </a:spcBef>
              <a:spcAft>
                <a:spcPts val="0"/>
              </a:spcAft>
              <a:buClr>
                <a:schemeClr val="dk1"/>
              </a:buClr>
              <a:buSzPts val="1400"/>
              <a:buChar char="●"/>
              <a:defRPr>
                <a:solidFill>
                  <a:schemeClr val="dk1"/>
                </a:solidFill>
              </a:defRPr>
            </a:lvl4pPr>
            <a:lvl5pPr indent="-317500" lvl="4" marL="2286000" rtl="0">
              <a:spcBef>
                <a:spcPts val="0"/>
              </a:spcBef>
              <a:spcAft>
                <a:spcPts val="0"/>
              </a:spcAft>
              <a:buClr>
                <a:schemeClr val="dk1"/>
              </a:buClr>
              <a:buSzPts val="1400"/>
              <a:buChar char="○"/>
              <a:defRPr>
                <a:solidFill>
                  <a:schemeClr val="dk1"/>
                </a:solidFill>
              </a:defRPr>
            </a:lvl5pPr>
            <a:lvl6pPr indent="-317500" lvl="5" marL="2743200" rtl="0">
              <a:spcBef>
                <a:spcPts val="0"/>
              </a:spcBef>
              <a:spcAft>
                <a:spcPts val="0"/>
              </a:spcAft>
              <a:buClr>
                <a:schemeClr val="dk1"/>
              </a:buClr>
              <a:buSzPts val="1400"/>
              <a:buChar char="■"/>
              <a:defRPr>
                <a:solidFill>
                  <a:schemeClr val="dk1"/>
                </a:solidFill>
              </a:defRPr>
            </a:lvl6pPr>
            <a:lvl7pPr indent="-317500" lvl="6" marL="3200400" rtl="0">
              <a:spcBef>
                <a:spcPts val="0"/>
              </a:spcBef>
              <a:spcAft>
                <a:spcPts val="0"/>
              </a:spcAft>
              <a:buClr>
                <a:schemeClr val="dk1"/>
              </a:buClr>
              <a:buSzPts val="1400"/>
              <a:buChar char="●"/>
              <a:defRPr>
                <a:solidFill>
                  <a:schemeClr val="dk1"/>
                </a:solidFill>
              </a:defRPr>
            </a:lvl7pPr>
            <a:lvl8pPr indent="-317500" lvl="7" marL="3657600" rtl="0">
              <a:spcBef>
                <a:spcPts val="0"/>
              </a:spcBef>
              <a:spcAft>
                <a:spcPts val="0"/>
              </a:spcAft>
              <a:buClr>
                <a:schemeClr val="dk1"/>
              </a:buClr>
              <a:buSzPts val="1400"/>
              <a:buChar char="○"/>
              <a:defRPr>
                <a:solidFill>
                  <a:schemeClr val="dk1"/>
                </a:solidFill>
              </a:defRPr>
            </a:lvl8pPr>
            <a:lvl9pPr indent="-317500" lvl="8" marL="4114800" rtl="0">
              <a:spcBef>
                <a:spcPts val="0"/>
              </a:spcBef>
              <a:spcAft>
                <a:spcPts val="0"/>
              </a:spcAft>
              <a:buClr>
                <a:schemeClr val="dk1"/>
              </a:buClr>
              <a:buSzPts val="1400"/>
              <a:buChar char="■"/>
              <a:defRPr>
                <a:solidFill>
                  <a:schemeClr val="dk1"/>
                </a:solidFill>
              </a:defRPr>
            </a:lvl9pPr>
          </a:lstStyle>
          <a:p/>
        </p:txBody>
      </p:sp>
      <p:sp>
        <p:nvSpPr>
          <p:cNvPr id="85" name="Google Shape;85;p2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6" name="Shape 86"/>
        <p:cNvGrpSpPr/>
        <p:nvPr/>
      </p:nvGrpSpPr>
      <p:grpSpPr>
        <a:xfrm>
          <a:off x="0" y="0"/>
          <a:ext cx="0" cy="0"/>
          <a:chOff x="0" y="0"/>
          <a:chExt cx="0" cy="0"/>
        </a:xfrm>
      </p:grpSpPr>
      <p:sp>
        <p:nvSpPr>
          <p:cNvPr id="87" name="Google Shape;87;p22"/>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1800"/>
              <a:buNone/>
              <a:defRPr/>
            </a:lvl1pPr>
          </a:lstStyle>
          <a:p/>
        </p:txBody>
      </p:sp>
      <p:sp>
        <p:nvSpPr>
          <p:cNvPr id="88" name="Google Shape;88;p2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89" name="Shape 89"/>
        <p:cNvGrpSpPr/>
        <p:nvPr/>
      </p:nvGrpSpPr>
      <p:grpSpPr>
        <a:xfrm>
          <a:off x="0" y="0"/>
          <a:ext cx="0" cy="0"/>
          <a:chOff x="0" y="0"/>
          <a:chExt cx="0" cy="0"/>
        </a:xfrm>
      </p:grpSpPr>
      <p:sp>
        <p:nvSpPr>
          <p:cNvPr id="90" name="Google Shape;90;p23"/>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91" name="Google Shape;91;p23"/>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rtl="0" algn="ctr">
              <a:spcBef>
                <a:spcPts val="0"/>
              </a:spcBef>
              <a:spcAft>
                <a:spcPts val="0"/>
              </a:spcAft>
              <a:buSzPts val="1800"/>
              <a:buChar char="●"/>
              <a:defRPr/>
            </a:lvl1pPr>
            <a:lvl2pPr indent="-317500" lvl="1" marL="914400" rtl="0" algn="ctr">
              <a:spcBef>
                <a:spcPts val="0"/>
              </a:spcBef>
              <a:spcAft>
                <a:spcPts val="0"/>
              </a:spcAft>
              <a:buSzPts val="1400"/>
              <a:buChar char="○"/>
              <a:defRPr/>
            </a:lvl2pPr>
            <a:lvl3pPr indent="-317500" lvl="2" marL="1371600" rtl="0" algn="ctr">
              <a:spcBef>
                <a:spcPts val="0"/>
              </a:spcBef>
              <a:spcAft>
                <a:spcPts val="0"/>
              </a:spcAft>
              <a:buSzPts val="1400"/>
              <a:buChar char="■"/>
              <a:defRPr/>
            </a:lvl3pPr>
            <a:lvl4pPr indent="-317500" lvl="3" marL="1828800" rtl="0" algn="ctr">
              <a:spcBef>
                <a:spcPts val="0"/>
              </a:spcBef>
              <a:spcAft>
                <a:spcPts val="0"/>
              </a:spcAft>
              <a:buSzPts val="1400"/>
              <a:buChar char="●"/>
              <a:defRPr/>
            </a:lvl4pPr>
            <a:lvl5pPr indent="-317500" lvl="4" marL="2286000" rtl="0" algn="ctr">
              <a:spcBef>
                <a:spcPts val="0"/>
              </a:spcBef>
              <a:spcAft>
                <a:spcPts val="0"/>
              </a:spcAft>
              <a:buSzPts val="1400"/>
              <a:buChar char="○"/>
              <a:defRPr/>
            </a:lvl5pPr>
            <a:lvl6pPr indent="-317500" lvl="5" marL="2743200" rtl="0" algn="ctr">
              <a:spcBef>
                <a:spcPts val="0"/>
              </a:spcBef>
              <a:spcAft>
                <a:spcPts val="0"/>
              </a:spcAft>
              <a:buSzPts val="1400"/>
              <a:buChar char="■"/>
              <a:defRPr/>
            </a:lvl6pPr>
            <a:lvl7pPr indent="-317500" lvl="6" marL="3200400" rtl="0" algn="ctr">
              <a:spcBef>
                <a:spcPts val="0"/>
              </a:spcBef>
              <a:spcAft>
                <a:spcPts val="0"/>
              </a:spcAft>
              <a:buSzPts val="1400"/>
              <a:buChar char="●"/>
              <a:defRPr/>
            </a:lvl7pPr>
            <a:lvl8pPr indent="-317500" lvl="7" marL="3657600" rtl="0" algn="ctr">
              <a:spcBef>
                <a:spcPts val="0"/>
              </a:spcBef>
              <a:spcAft>
                <a:spcPts val="0"/>
              </a:spcAft>
              <a:buSzPts val="1400"/>
              <a:buChar char="○"/>
              <a:defRPr/>
            </a:lvl8pPr>
            <a:lvl9pPr indent="-317500" lvl="8" marL="4114800" rtl="0" algn="ctr">
              <a:spcBef>
                <a:spcPts val="0"/>
              </a:spcBef>
              <a:spcAft>
                <a:spcPts val="0"/>
              </a:spcAft>
              <a:buSzPts val="1400"/>
              <a:buChar char="■"/>
              <a:defRPr/>
            </a:lvl9pPr>
          </a:lstStyle>
          <a:p/>
        </p:txBody>
      </p:sp>
      <p:sp>
        <p:nvSpPr>
          <p:cNvPr id="92" name="Google Shape;92;p2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3" name="Shape 93"/>
        <p:cNvGrpSpPr/>
        <p:nvPr/>
      </p:nvGrpSpPr>
      <p:grpSpPr>
        <a:xfrm>
          <a:off x="0" y="0"/>
          <a:ext cx="0" cy="0"/>
          <a:chOff x="0" y="0"/>
          <a:chExt cx="0" cy="0"/>
        </a:xfrm>
      </p:grpSpPr>
      <p:sp>
        <p:nvSpPr>
          <p:cNvPr id="94" name="Google Shape;94;p2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1.xml"/><Relationship Id="rId10" Type="http://schemas.openxmlformats.org/officeDocument/2006/relationships/slideLayout" Target="../slideLayouts/slideLayout20.xml"/><Relationship Id="rId13" Type="http://schemas.openxmlformats.org/officeDocument/2006/relationships/theme" Target="../theme/theme2.xml"/><Relationship Id="rId12" Type="http://schemas.openxmlformats.org/officeDocument/2006/relationships/slideLayout" Target="../slideLayouts/slideLayout22.xml"/><Relationship Id="rId1" Type="http://schemas.openxmlformats.org/officeDocument/2006/relationships/hyperlink" Target="http://t2d3.pro" TargetMode="External"/><Relationship Id="rId2" Type="http://schemas.openxmlformats.org/officeDocument/2006/relationships/slideLayout" Target="../slideLayouts/slideLayout12.xml"/><Relationship Id="rId3" Type="http://schemas.openxmlformats.org/officeDocument/2006/relationships/slideLayout" Target="../slideLayouts/slideLayout13.xml"/><Relationship Id="rId4" Type="http://schemas.openxmlformats.org/officeDocument/2006/relationships/slideLayout" Target="../slideLayouts/slideLayout14.xml"/><Relationship Id="rId9" Type="http://schemas.openxmlformats.org/officeDocument/2006/relationships/slideLayout" Target="../slideLayouts/slideLayout19.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FAFAFA"/>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lt1"/>
              </a:buClr>
              <a:buSzPts val="2800"/>
              <a:buFont typeface="Manrope Medium"/>
              <a:buNone/>
              <a:defRPr sz="2800">
                <a:solidFill>
                  <a:schemeClr val="lt1"/>
                </a:solidFill>
                <a:latin typeface="Manrope Medium"/>
                <a:ea typeface="Manrope Medium"/>
                <a:cs typeface="Manrope Medium"/>
                <a:sym typeface="Manrope Medium"/>
              </a:defRPr>
            </a:lvl1pPr>
            <a:lvl2pPr lvl="1" rtl="0">
              <a:spcBef>
                <a:spcPts val="0"/>
              </a:spcBef>
              <a:spcAft>
                <a:spcPts val="0"/>
              </a:spcAft>
              <a:buClr>
                <a:schemeClr val="lt1"/>
              </a:buClr>
              <a:buSzPts val="2800"/>
              <a:buFont typeface="Manrope Medium"/>
              <a:buNone/>
              <a:defRPr sz="2800">
                <a:solidFill>
                  <a:schemeClr val="lt1"/>
                </a:solidFill>
                <a:latin typeface="Manrope Medium"/>
                <a:ea typeface="Manrope Medium"/>
                <a:cs typeface="Manrope Medium"/>
                <a:sym typeface="Manrope Medium"/>
              </a:defRPr>
            </a:lvl2pPr>
            <a:lvl3pPr lvl="2" rtl="0">
              <a:spcBef>
                <a:spcPts val="0"/>
              </a:spcBef>
              <a:spcAft>
                <a:spcPts val="0"/>
              </a:spcAft>
              <a:buClr>
                <a:schemeClr val="lt1"/>
              </a:buClr>
              <a:buSzPts val="2800"/>
              <a:buFont typeface="Manrope Medium"/>
              <a:buNone/>
              <a:defRPr sz="2800">
                <a:solidFill>
                  <a:schemeClr val="lt1"/>
                </a:solidFill>
                <a:latin typeface="Manrope Medium"/>
                <a:ea typeface="Manrope Medium"/>
                <a:cs typeface="Manrope Medium"/>
                <a:sym typeface="Manrope Medium"/>
              </a:defRPr>
            </a:lvl3pPr>
            <a:lvl4pPr lvl="3" rtl="0">
              <a:spcBef>
                <a:spcPts val="0"/>
              </a:spcBef>
              <a:spcAft>
                <a:spcPts val="0"/>
              </a:spcAft>
              <a:buClr>
                <a:schemeClr val="lt1"/>
              </a:buClr>
              <a:buSzPts val="2800"/>
              <a:buFont typeface="Manrope Medium"/>
              <a:buNone/>
              <a:defRPr sz="2800">
                <a:solidFill>
                  <a:schemeClr val="lt1"/>
                </a:solidFill>
                <a:latin typeface="Manrope Medium"/>
                <a:ea typeface="Manrope Medium"/>
                <a:cs typeface="Manrope Medium"/>
                <a:sym typeface="Manrope Medium"/>
              </a:defRPr>
            </a:lvl4pPr>
            <a:lvl5pPr lvl="4" rtl="0">
              <a:spcBef>
                <a:spcPts val="0"/>
              </a:spcBef>
              <a:spcAft>
                <a:spcPts val="0"/>
              </a:spcAft>
              <a:buClr>
                <a:schemeClr val="lt1"/>
              </a:buClr>
              <a:buSzPts val="2800"/>
              <a:buFont typeface="Manrope Medium"/>
              <a:buNone/>
              <a:defRPr sz="2800">
                <a:solidFill>
                  <a:schemeClr val="lt1"/>
                </a:solidFill>
                <a:latin typeface="Manrope Medium"/>
                <a:ea typeface="Manrope Medium"/>
                <a:cs typeface="Manrope Medium"/>
                <a:sym typeface="Manrope Medium"/>
              </a:defRPr>
            </a:lvl5pPr>
            <a:lvl6pPr lvl="5" rtl="0">
              <a:spcBef>
                <a:spcPts val="0"/>
              </a:spcBef>
              <a:spcAft>
                <a:spcPts val="0"/>
              </a:spcAft>
              <a:buClr>
                <a:schemeClr val="lt1"/>
              </a:buClr>
              <a:buSzPts val="2800"/>
              <a:buFont typeface="Manrope Medium"/>
              <a:buNone/>
              <a:defRPr sz="2800">
                <a:solidFill>
                  <a:schemeClr val="lt1"/>
                </a:solidFill>
                <a:latin typeface="Manrope Medium"/>
                <a:ea typeface="Manrope Medium"/>
                <a:cs typeface="Manrope Medium"/>
                <a:sym typeface="Manrope Medium"/>
              </a:defRPr>
            </a:lvl6pPr>
            <a:lvl7pPr lvl="6" rtl="0">
              <a:spcBef>
                <a:spcPts val="0"/>
              </a:spcBef>
              <a:spcAft>
                <a:spcPts val="0"/>
              </a:spcAft>
              <a:buClr>
                <a:schemeClr val="lt1"/>
              </a:buClr>
              <a:buSzPts val="2800"/>
              <a:buFont typeface="Manrope Medium"/>
              <a:buNone/>
              <a:defRPr sz="2800">
                <a:solidFill>
                  <a:schemeClr val="lt1"/>
                </a:solidFill>
                <a:latin typeface="Manrope Medium"/>
                <a:ea typeface="Manrope Medium"/>
                <a:cs typeface="Manrope Medium"/>
                <a:sym typeface="Manrope Medium"/>
              </a:defRPr>
            </a:lvl7pPr>
            <a:lvl8pPr lvl="7" rtl="0">
              <a:spcBef>
                <a:spcPts val="0"/>
              </a:spcBef>
              <a:spcAft>
                <a:spcPts val="0"/>
              </a:spcAft>
              <a:buClr>
                <a:schemeClr val="lt1"/>
              </a:buClr>
              <a:buSzPts val="2800"/>
              <a:buFont typeface="Manrope Medium"/>
              <a:buNone/>
              <a:defRPr sz="2800">
                <a:solidFill>
                  <a:schemeClr val="lt1"/>
                </a:solidFill>
                <a:latin typeface="Manrope Medium"/>
                <a:ea typeface="Manrope Medium"/>
                <a:cs typeface="Manrope Medium"/>
                <a:sym typeface="Manrope Medium"/>
              </a:defRPr>
            </a:lvl8pPr>
            <a:lvl9pPr lvl="8" rtl="0">
              <a:spcBef>
                <a:spcPts val="0"/>
              </a:spcBef>
              <a:spcAft>
                <a:spcPts val="0"/>
              </a:spcAft>
              <a:buClr>
                <a:schemeClr val="lt1"/>
              </a:buClr>
              <a:buSzPts val="2800"/>
              <a:buFont typeface="Manrope Medium"/>
              <a:buNone/>
              <a:defRPr sz="2800">
                <a:solidFill>
                  <a:schemeClr val="lt1"/>
                </a:solidFill>
                <a:latin typeface="Manrope Medium"/>
                <a:ea typeface="Manrope Medium"/>
                <a:cs typeface="Manrope Medium"/>
                <a:sym typeface="Manrope Medium"/>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chemeClr val="lt1"/>
              </a:buClr>
              <a:buSzPts val="1800"/>
              <a:buFont typeface="Manrope Medium"/>
              <a:buChar char="●"/>
              <a:defRPr sz="1800">
                <a:solidFill>
                  <a:schemeClr val="lt1"/>
                </a:solidFill>
                <a:latin typeface="Manrope Medium"/>
                <a:ea typeface="Manrope Medium"/>
                <a:cs typeface="Manrope Medium"/>
                <a:sym typeface="Manrope Medium"/>
              </a:defRPr>
            </a:lvl1pPr>
            <a:lvl2pPr indent="-317500" lvl="1" marL="914400" rtl="0">
              <a:lnSpc>
                <a:spcPct val="115000"/>
              </a:lnSpc>
              <a:spcBef>
                <a:spcPts val="0"/>
              </a:spcBef>
              <a:spcAft>
                <a:spcPts val="0"/>
              </a:spcAft>
              <a:buClr>
                <a:schemeClr val="lt1"/>
              </a:buClr>
              <a:buSzPts val="1400"/>
              <a:buFont typeface="Manrope Medium"/>
              <a:buChar char="○"/>
              <a:defRPr>
                <a:solidFill>
                  <a:schemeClr val="lt1"/>
                </a:solidFill>
                <a:latin typeface="Manrope Medium"/>
                <a:ea typeface="Manrope Medium"/>
                <a:cs typeface="Manrope Medium"/>
                <a:sym typeface="Manrope Medium"/>
              </a:defRPr>
            </a:lvl2pPr>
            <a:lvl3pPr indent="-317500" lvl="2" marL="1371600" rtl="0">
              <a:lnSpc>
                <a:spcPct val="115000"/>
              </a:lnSpc>
              <a:spcBef>
                <a:spcPts val="0"/>
              </a:spcBef>
              <a:spcAft>
                <a:spcPts val="0"/>
              </a:spcAft>
              <a:buClr>
                <a:schemeClr val="lt1"/>
              </a:buClr>
              <a:buSzPts val="1400"/>
              <a:buFont typeface="Manrope Medium"/>
              <a:buChar char="■"/>
              <a:defRPr>
                <a:solidFill>
                  <a:schemeClr val="lt1"/>
                </a:solidFill>
                <a:latin typeface="Manrope Medium"/>
                <a:ea typeface="Manrope Medium"/>
                <a:cs typeface="Manrope Medium"/>
                <a:sym typeface="Manrope Medium"/>
              </a:defRPr>
            </a:lvl3pPr>
            <a:lvl4pPr indent="-317500" lvl="3" marL="1828800" rtl="0">
              <a:lnSpc>
                <a:spcPct val="115000"/>
              </a:lnSpc>
              <a:spcBef>
                <a:spcPts val="0"/>
              </a:spcBef>
              <a:spcAft>
                <a:spcPts val="0"/>
              </a:spcAft>
              <a:buClr>
                <a:schemeClr val="lt1"/>
              </a:buClr>
              <a:buSzPts val="1400"/>
              <a:buFont typeface="Manrope Medium"/>
              <a:buChar char="●"/>
              <a:defRPr>
                <a:solidFill>
                  <a:schemeClr val="lt1"/>
                </a:solidFill>
                <a:latin typeface="Manrope Medium"/>
                <a:ea typeface="Manrope Medium"/>
                <a:cs typeface="Manrope Medium"/>
                <a:sym typeface="Manrope Medium"/>
              </a:defRPr>
            </a:lvl4pPr>
            <a:lvl5pPr indent="-317500" lvl="4" marL="2286000" rtl="0">
              <a:lnSpc>
                <a:spcPct val="115000"/>
              </a:lnSpc>
              <a:spcBef>
                <a:spcPts val="0"/>
              </a:spcBef>
              <a:spcAft>
                <a:spcPts val="0"/>
              </a:spcAft>
              <a:buClr>
                <a:schemeClr val="lt1"/>
              </a:buClr>
              <a:buSzPts val="1400"/>
              <a:buFont typeface="Manrope Medium"/>
              <a:buChar char="○"/>
              <a:defRPr>
                <a:solidFill>
                  <a:schemeClr val="lt1"/>
                </a:solidFill>
                <a:latin typeface="Manrope Medium"/>
                <a:ea typeface="Manrope Medium"/>
                <a:cs typeface="Manrope Medium"/>
                <a:sym typeface="Manrope Medium"/>
              </a:defRPr>
            </a:lvl5pPr>
            <a:lvl6pPr indent="-317500" lvl="5" marL="2743200" rtl="0">
              <a:lnSpc>
                <a:spcPct val="115000"/>
              </a:lnSpc>
              <a:spcBef>
                <a:spcPts val="0"/>
              </a:spcBef>
              <a:spcAft>
                <a:spcPts val="0"/>
              </a:spcAft>
              <a:buClr>
                <a:schemeClr val="lt1"/>
              </a:buClr>
              <a:buSzPts val="1400"/>
              <a:buFont typeface="Manrope Medium"/>
              <a:buChar char="■"/>
              <a:defRPr>
                <a:solidFill>
                  <a:schemeClr val="lt1"/>
                </a:solidFill>
                <a:latin typeface="Manrope Medium"/>
                <a:ea typeface="Manrope Medium"/>
                <a:cs typeface="Manrope Medium"/>
                <a:sym typeface="Manrope Medium"/>
              </a:defRPr>
            </a:lvl6pPr>
            <a:lvl7pPr indent="-317500" lvl="6" marL="3200400" rtl="0">
              <a:lnSpc>
                <a:spcPct val="115000"/>
              </a:lnSpc>
              <a:spcBef>
                <a:spcPts val="0"/>
              </a:spcBef>
              <a:spcAft>
                <a:spcPts val="0"/>
              </a:spcAft>
              <a:buClr>
                <a:schemeClr val="lt1"/>
              </a:buClr>
              <a:buSzPts val="1400"/>
              <a:buFont typeface="Manrope Medium"/>
              <a:buChar char="●"/>
              <a:defRPr>
                <a:solidFill>
                  <a:schemeClr val="lt1"/>
                </a:solidFill>
                <a:latin typeface="Manrope Medium"/>
                <a:ea typeface="Manrope Medium"/>
                <a:cs typeface="Manrope Medium"/>
                <a:sym typeface="Manrope Medium"/>
              </a:defRPr>
            </a:lvl7pPr>
            <a:lvl8pPr indent="-317500" lvl="7" marL="3657600" rtl="0">
              <a:lnSpc>
                <a:spcPct val="115000"/>
              </a:lnSpc>
              <a:spcBef>
                <a:spcPts val="0"/>
              </a:spcBef>
              <a:spcAft>
                <a:spcPts val="0"/>
              </a:spcAft>
              <a:buClr>
                <a:schemeClr val="lt1"/>
              </a:buClr>
              <a:buSzPts val="1400"/>
              <a:buFont typeface="Manrope Medium"/>
              <a:buChar char="○"/>
              <a:defRPr>
                <a:solidFill>
                  <a:schemeClr val="lt1"/>
                </a:solidFill>
                <a:latin typeface="Manrope Medium"/>
                <a:ea typeface="Manrope Medium"/>
                <a:cs typeface="Manrope Medium"/>
                <a:sym typeface="Manrope Medium"/>
              </a:defRPr>
            </a:lvl8pPr>
            <a:lvl9pPr indent="-317500" lvl="8" marL="4114800" rtl="0">
              <a:lnSpc>
                <a:spcPct val="115000"/>
              </a:lnSpc>
              <a:spcBef>
                <a:spcPts val="0"/>
              </a:spcBef>
              <a:spcAft>
                <a:spcPts val="0"/>
              </a:spcAft>
              <a:buClr>
                <a:schemeClr val="lt1"/>
              </a:buClr>
              <a:buSzPts val="1400"/>
              <a:buFont typeface="Manrope Medium"/>
              <a:buChar char="■"/>
              <a:defRPr>
                <a:solidFill>
                  <a:schemeClr val="lt1"/>
                </a:solidFill>
                <a:latin typeface="Manrope Medium"/>
                <a:ea typeface="Manrope Medium"/>
                <a:cs typeface="Manrope Medium"/>
                <a:sym typeface="Manrope Medium"/>
              </a:defRPr>
            </a:lvl9pPr>
          </a:lstStyle>
          <a:p/>
        </p:txBody>
      </p:sp>
      <p:sp>
        <p:nvSpPr>
          <p:cNvPr id="53" name="Google Shape;53;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rtl="0" algn="r">
              <a:buNone/>
              <a:defRPr sz="900">
                <a:solidFill>
                  <a:schemeClr val="lt2"/>
                </a:solidFill>
                <a:latin typeface="Manrope"/>
                <a:ea typeface="Manrope"/>
                <a:cs typeface="Manrope"/>
                <a:sym typeface="Manrope"/>
              </a:defRPr>
            </a:lvl1pPr>
            <a:lvl2pPr lvl="1" rtl="0" algn="r">
              <a:buNone/>
              <a:defRPr sz="900">
                <a:solidFill>
                  <a:schemeClr val="lt2"/>
                </a:solidFill>
                <a:latin typeface="Manrope"/>
                <a:ea typeface="Manrope"/>
                <a:cs typeface="Manrope"/>
                <a:sym typeface="Manrope"/>
              </a:defRPr>
            </a:lvl2pPr>
            <a:lvl3pPr lvl="2" rtl="0" algn="r">
              <a:buNone/>
              <a:defRPr sz="900">
                <a:solidFill>
                  <a:schemeClr val="lt2"/>
                </a:solidFill>
                <a:latin typeface="Manrope"/>
                <a:ea typeface="Manrope"/>
                <a:cs typeface="Manrope"/>
                <a:sym typeface="Manrope"/>
              </a:defRPr>
            </a:lvl3pPr>
            <a:lvl4pPr lvl="3" rtl="0" algn="r">
              <a:buNone/>
              <a:defRPr sz="900">
                <a:solidFill>
                  <a:schemeClr val="lt2"/>
                </a:solidFill>
                <a:latin typeface="Manrope"/>
                <a:ea typeface="Manrope"/>
                <a:cs typeface="Manrope"/>
                <a:sym typeface="Manrope"/>
              </a:defRPr>
            </a:lvl4pPr>
            <a:lvl5pPr lvl="4" rtl="0" algn="r">
              <a:buNone/>
              <a:defRPr sz="900">
                <a:solidFill>
                  <a:schemeClr val="lt2"/>
                </a:solidFill>
                <a:latin typeface="Manrope"/>
                <a:ea typeface="Manrope"/>
                <a:cs typeface="Manrope"/>
                <a:sym typeface="Manrope"/>
              </a:defRPr>
            </a:lvl5pPr>
            <a:lvl6pPr lvl="5" rtl="0" algn="r">
              <a:buNone/>
              <a:defRPr sz="900">
                <a:solidFill>
                  <a:schemeClr val="lt2"/>
                </a:solidFill>
                <a:latin typeface="Manrope"/>
                <a:ea typeface="Manrope"/>
                <a:cs typeface="Manrope"/>
                <a:sym typeface="Manrope"/>
              </a:defRPr>
            </a:lvl6pPr>
            <a:lvl7pPr lvl="6" rtl="0" algn="r">
              <a:buNone/>
              <a:defRPr sz="900">
                <a:solidFill>
                  <a:schemeClr val="lt2"/>
                </a:solidFill>
                <a:latin typeface="Manrope"/>
                <a:ea typeface="Manrope"/>
                <a:cs typeface="Manrope"/>
                <a:sym typeface="Manrope"/>
              </a:defRPr>
            </a:lvl7pPr>
            <a:lvl8pPr lvl="7" rtl="0" algn="r">
              <a:buNone/>
              <a:defRPr sz="900">
                <a:solidFill>
                  <a:schemeClr val="lt2"/>
                </a:solidFill>
                <a:latin typeface="Manrope"/>
                <a:ea typeface="Manrope"/>
                <a:cs typeface="Manrope"/>
                <a:sym typeface="Manrope"/>
              </a:defRPr>
            </a:lvl8pPr>
            <a:lvl9pPr lvl="8" rtl="0" algn="r">
              <a:buNone/>
              <a:defRPr sz="900">
                <a:solidFill>
                  <a:schemeClr val="lt2"/>
                </a:solidFill>
                <a:latin typeface="Manrope"/>
                <a:ea typeface="Manrope"/>
                <a:cs typeface="Manrope"/>
                <a:sym typeface="Manrope"/>
              </a:defRPr>
            </a:lvl9pPr>
          </a:lstStyle>
          <a:p>
            <a:pPr indent="0" lvl="0" marL="0" rtl="0" algn="r">
              <a:spcBef>
                <a:spcPts val="0"/>
              </a:spcBef>
              <a:spcAft>
                <a:spcPts val="0"/>
              </a:spcAft>
              <a:buNone/>
            </a:pPr>
            <a:fld id="{00000000-1234-1234-1234-123412341234}" type="slidenum">
              <a:rPr lang="en"/>
              <a:t>‹#›</a:t>
            </a:fld>
            <a:endParaRPr/>
          </a:p>
        </p:txBody>
      </p:sp>
      <p:sp>
        <p:nvSpPr>
          <p:cNvPr id="54" name="Google Shape;54;p13"/>
          <p:cNvSpPr txBox="1"/>
          <p:nvPr/>
        </p:nvSpPr>
        <p:spPr>
          <a:xfrm>
            <a:off x="457200" y="4763125"/>
            <a:ext cx="3842700" cy="193800"/>
          </a:xfrm>
          <a:prstGeom prst="rect">
            <a:avLst/>
          </a:prstGeom>
          <a:noFill/>
          <a:ln>
            <a:noFill/>
          </a:ln>
        </p:spPr>
        <p:txBody>
          <a:bodyPr anchorCtr="0" anchor="ctr" bIns="0" lIns="0" spcFirstLastPara="1" rIns="0" wrap="square" tIns="0">
            <a:noAutofit/>
          </a:bodyPr>
          <a:lstStyle/>
          <a:p>
            <a:pPr indent="0" lvl="0" marL="0" rtl="0" algn="l">
              <a:lnSpc>
                <a:spcPct val="115000"/>
              </a:lnSpc>
              <a:spcBef>
                <a:spcPts val="0"/>
              </a:spcBef>
              <a:spcAft>
                <a:spcPts val="0"/>
              </a:spcAft>
              <a:buNone/>
            </a:pPr>
            <a:r>
              <a:rPr lang="en" sz="800">
                <a:solidFill>
                  <a:schemeClr val="lt2"/>
                </a:solidFill>
                <a:latin typeface="Manrope"/>
                <a:ea typeface="Manrope"/>
                <a:cs typeface="Manrope"/>
                <a:sym typeface="Manrope"/>
              </a:rPr>
              <a:t>To purchase the T2D3 book and access more templates, visit </a:t>
            </a:r>
            <a:r>
              <a:rPr lang="en" sz="800" u="sng">
                <a:solidFill>
                  <a:schemeClr val="lt2"/>
                </a:solidFill>
                <a:latin typeface="Manrope"/>
                <a:ea typeface="Manrope"/>
                <a:cs typeface="Manrope"/>
                <a:sym typeface="Manrope"/>
                <a:hlinkClick r:id="rId1">
                  <a:extLst>
                    <a:ext uri="{A12FA001-AC4F-418D-AE19-62706E023703}">
                      <ahyp:hlinkClr val="tx"/>
                    </a:ext>
                  </a:extLst>
                </a:hlinkClick>
              </a:rPr>
              <a:t>www.T2D3.pro</a:t>
            </a:r>
            <a:endParaRPr sz="800">
              <a:solidFill>
                <a:schemeClr val="lt2"/>
              </a:solidFill>
              <a:latin typeface="Manrope"/>
              <a:ea typeface="Manrope"/>
              <a:cs typeface="Manrope"/>
              <a:sym typeface="Manrope"/>
            </a:endParaRPr>
          </a:p>
        </p:txBody>
      </p:sp>
    </p:spTree>
  </p:cSld>
  <p:clrMap accent1="accent1" accent2="accent2" accent3="accent3" accent4="accent4" accent5="accent5" accent6="accent6" bg1="lt1" bg2="dk2" tx1="dk1" tx2="lt2" folHlink="folHlink" hlink="hlink"/>
  <p:sldLayoutIdLst>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2.jpg"/><Relationship Id="rId4" Type="http://schemas.openxmlformats.org/officeDocument/2006/relationships/hyperlink" Target="https://docs.google.com/presentation/d/1hnW1B4KS-0y72a50ujrJ1EHFsCXwDVVIcveV7gP-BR0/copy" TargetMode="External"/><Relationship Id="rId5" Type="http://schemas.openxmlformats.org/officeDocument/2006/relationships/hyperlink" Target="https://www.t2d3.pro/?utm_campaign=T2D3%20Templates&amp;utm_source=T2D3%20Templates&amp;utm_content=ideal-customer-profile"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 Id="rId3" Type="http://schemas.openxmlformats.org/officeDocument/2006/relationships/hyperlink" Target="https://www.t2d3.pro/?utm_campaign=T2D3%20Templates&amp;utm_source=T2D3%20Templates&amp;utm_content=ideal-customer-profile"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 Id="rId3" Type="http://schemas.openxmlformats.org/officeDocument/2006/relationships/hyperlink" Target="https://www.t2d3.pro/?utm_campaign=T2D3%20Templates&amp;utm_source=T2D3%20Templates&amp;utm_content=ideal-customer-profile"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Relationship Id="rId3" Type="http://schemas.openxmlformats.org/officeDocument/2006/relationships/hyperlink" Target="https://www.t2d3.pro/?utm_campaign=T2D3%20Templates&amp;utm_source=T2D3%20Templates&amp;utm_content=ideal-customer-profile"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8" name="Shape 98"/>
        <p:cNvGrpSpPr/>
        <p:nvPr/>
      </p:nvGrpSpPr>
      <p:grpSpPr>
        <a:xfrm>
          <a:off x="0" y="0"/>
          <a:ext cx="0" cy="0"/>
          <a:chOff x="0" y="0"/>
          <a:chExt cx="0" cy="0"/>
        </a:xfrm>
      </p:grpSpPr>
      <p:sp>
        <p:nvSpPr>
          <p:cNvPr id="99" name="Google Shape;99;p25"/>
          <p:cNvSpPr txBox="1"/>
          <p:nvPr/>
        </p:nvSpPr>
        <p:spPr>
          <a:xfrm>
            <a:off x="457200" y="1565000"/>
            <a:ext cx="4341000" cy="2296500"/>
          </a:xfrm>
          <a:prstGeom prst="rect">
            <a:avLst/>
          </a:prstGeom>
          <a:noFill/>
          <a:ln>
            <a:noFill/>
          </a:ln>
        </p:spPr>
        <p:txBody>
          <a:bodyPr anchorCtr="0" anchor="b" bIns="0" lIns="0" spcFirstLastPara="1" rIns="0" wrap="square" tIns="0">
            <a:spAutoFit/>
          </a:bodyPr>
          <a:lstStyle/>
          <a:p>
            <a:pPr indent="0" lvl="0" marL="0" rtl="0" algn="l">
              <a:spcBef>
                <a:spcPts val="0"/>
              </a:spcBef>
              <a:spcAft>
                <a:spcPts val="0"/>
              </a:spcAft>
              <a:buNone/>
            </a:pPr>
            <a:r>
              <a:rPr b="1" lang="en" sz="1000">
                <a:solidFill>
                  <a:schemeClr val="hlink"/>
                </a:solidFill>
                <a:latin typeface="Manrope"/>
                <a:ea typeface="Manrope"/>
                <a:cs typeface="Manrope"/>
                <a:sym typeface="Manrope"/>
              </a:rPr>
              <a:t>TEMPLATE</a:t>
            </a:r>
            <a:endParaRPr b="1" sz="3100">
              <a:solidFill>
                <a:schemeClr val="dk1"/>
              </a:solidFill>
              <a:latin typeface="Manrope"/>
              <a:ea typeface="Manrope"/>
              <a:cs typeface="Manrope"/>
              <a:sym typeface="Manrope"/>
            </a:endParaRPr>
          </a:p>
          <a:p>
            <a:pPr indent="0" lvl="0" marL="0" rtl="0" algn="l">
              <a:spcBef>
                <a:spcPts val="1000"/>
              </a:spcBef>
              <a:spcAft>
                <a:spcPts val="0"/>
              </a:spcAft>
              <a:buNone/>
            </a:pPr>
            <a:r>
              <a:rPr b="1" lang="en" sz="3100">
                <a:solidFill>
                  <a:schemeClr val="dk1"/>
                </a:solidFill>
                <a:latin typeface="Manrope"/>
                <a:ea typeface="Manrope"/>
                <a:cs typeface="Manrope"/>
                <a:sym typeface="Manrope"/>
              </a:rPr>
              <a:t>I</a:t>
            </a:r>
            <a:r>
              <a:rPr b="1" lang="en" sz="3100">
                <a:solidFill>
                  <a:schemeClr val="dk1"/>
                </a:solidFill>
                <a:latin typeface="Manrope"/>
                <a:ea typeface="Manrope"/>
                <a:cs typeface="Manrope"/>
                <a:sym typeface="Manrope"/>
              </a:rPr>
              <a:t>deal </a:t>
            </a:r>
            <a:r>
              <a:rPr b="1" lang="en" sz="3100">
                <a:solidFill>
                  <a:schemeClr val="dk1"/>
                </a:solidFill>
                <a:latin typeface="Manrope"/>
                <a:ea typeface="Manrope"/>
                <a:cs typeface="Manrope"/>
                <a:sym typeface="Manrope"/>
              </a:rPr>
              <a:t>customer</a:t>
            </a:r>
            <a:r>
              <a:rPr b="1" lang="en" sz="3100">
                <a:solidFill>
                  <a:schemeClr val="dk1"/>
                </a:solidFill>
                <a:latin typeface="Manrope"/>
                <a:ea typeface="Manrope"/>
                <a:cs typeface="Manrope"/>
                <a:sym typeface="Manrope"/>
              </a:rPr>
              <a:t> profile (ICP) template</a:t>
            </a:r>
            <a:endParaRPr b="1" sz="2500">
              <a:solidFill>
                <a:srgbClr val="FFFFFF"/>
              </a:solidFill>
              <a:latin typeface="Manrope"/>
              <a:ea typeface="Manrope"/>
              <a:cs typeface="Manrope"/>
              <a:sym typeface="Manrope"/>
            </a:endParaRPr>
          </a:p>
          <a:p>
            <a:pPr indent="0" lvl="0" marL="0" rtl="0" algn="l">
              <a:lnSpc>
                <a:spcPct val="120000"/>
              </a:lnSpc>
              <a:spcBef>
                <a:spcPts val="2000"/>
              </a:spcBef>
              <a:spcAft>
                <a:spcPts val="0"/>
              </a:spcAft>
              <a:buNone/>
            </a:pPr>
            <a:r>
              <a:rPr lang="en" sz="900">
                <a:solidFill>
                  <a:schemeClr val="dk1"/>
                </a:solidFill>
                <a:latin typeface="Manrope Medium"/>
                <a:ea typeface="Manrope Medium"/>
                <a:cs typeface="Manrope Medium"/>
                <a:sym typeface="Manrope Medium"/>
              </a:rPr>
              <a:t>This template helps you define your ideal customer profile (ICP). It’s important that your teams (sales, marketing, product) are aligned on how it’s defined. Without this buy-in, your programs won’t be focused. Use this template to create your own and facilitate an alignment conversation around your company’s ICP. </a:t>
            </a:r>
            <a:r>
              <a:rPr b="1" lang="en" sz="900">
                <a:solidFill>
                  <a:schemeClr val="hlink"/>
                </a:solidFill>
                <a:uFill>
                  <a:noFill/>
                </a:uFill>
                <a:latin typeface="Manrope"/>
                <a:ea typeface="Manrope"/>
                <a:cs typeface="Manrope"/>
                <a:sym typeface="Manrope"/>
                <a:hlinkClick r:id="rId4"/>
              </a:rPr>
              <a:t>Make a copy here</a:t>
            </a:r>
            <a:r>
              <a:rPr lang="en" sz="900">
                <a:solidFill>
                  <a:schemeClr val="dk1"/>
                </a:solidFill>
                <a:latin typeface="Manrope Medium"/>
                <a:ea typeface="Manrope Medium"/>
                <a:cs typeface="Manrope Medium"/>
                <a:sym typeface="Manrope Medium"/>
              </a:rPr>
              <a:t>.</a:t>
            </a:r>
            <a:endParaRPr sz="900">
              <a:solidFill>
                <a:schemeClr val="dk1"/>
              </a:solidFill>
              <a:latin typeface="Manrope Medium"/>
              <a:ea typeface="Manrope Medium"/>
              <a:cs typeface="Manrope Medium"/>
              <a:sym typeface="Manrope Medium"/>
            </a:endParaRPr>
          </a:p>
        </p:txBody>
      </p:sp>
      <p:sp>
        <p:nvSpPr>
          <p:cNvPr id="100" name="Google Shape;100;p25">
            <a:hlinkClick r:id="rId5"/>
          </p:cNvPr>
          <p:cNvSpPr/>
          <p:nvPr/>
        </p:nvSpPr>
        <p:spPr>
          <a:xfrm>
            <a:off x="3308875" y="4750375"/>
            <a:ext cx="731700" cy="22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AFA"/>
        </a:solidFill>
      </p:bgPr>
    </p:bg>
    <p:spTree>
      <p:nvGrpSpPr>
        <p:cNvPr id="104" name="Shape 104"/>
        <p:cNvGrpSpPr/>
        <p:nvPr/>
      </p:nvGrpSpPr>
      <p:grpSpPr>
        <a:xfrm>
          <a:off x="0" y="0"/>
          <a:ext cx="0" cy="0"/>
          <a:chOff x="0" y="0"/>
          <a:chExt cx="0" cy="0"/>
        </a:xfrm>
      </p:grpSpPr>
      <p:sp>
        <p:nvSpPr>
          <p:cNvPr id="105" name="Google Shape;105;p2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
        <p:nvSpPr>
          <p:cNvPr id="106" name="Google Shape;106;p26"/>
          <p:cNvSpPr txBox="1"/>
          <p:nvPr/>
        </p:nvSpPr>
        <p:spPr>
          <a:xfrm>
            <a:off x="457200" y="457200"/>
            <a:ext cx="4114800" cy="9135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 sz="800">
                <a:solidFill>
                  <a:srgbClr val="E83B2A"/>
                </a:solidFill>
                <a:latin typeface="Manrope"/>
                <a:ea typeface="Manrope"/>
                <a:cs typeface="Manrope"/>
                <a:sym typeface="Manrope"/>
              </a:rPr>
              <a:t>BEFORE YOU START</a:t>
            </a:r>
            <a:endParaRPr b="1" sz="1700">
              <a:solidFill>
                <a:schemeClr val="lt1"/>
              </a:solidFill>
              <a:latin typeface="Manrope"/>
              <a:ea typeface="Manrope"/>
              <a:cs typeface="Manrope"/>
              <a:sym typeface="Manrope"/>
            </a:endParaRPr>
          </a:p>
          <a:p>
            <a:pPr indent="0" lvl="0" marL="0" rtl="0" algn="l">
              <a:spcBef>
                <a:spcPts val="600"/>
              </a:spcBef>
              <a:spcAft>
                <a:spcPts val="0"/>
              </a:spcAft>
              <a:buNone/>
            </a:pPr>
            <a:r>
              <a:rPr b="1" lang="en" sz="1700">
                <a:solidFill>
                  <a:schemeClr val="lt1"/>
                </a:solidFill>
                <a:latin typeface="Manrope"/>
                <a:ea typeface="Manrope"/>
                <a:cs typeface="Manrope"/>
                <a:sym typeface="Manrope"/>
              </a:rPr>
              <a:t>Category definitions</a:t>
            </a:r>
            <a:endParaRPr b="1" sz="1700">
              <a:solidFill>
                <a:schemeClr val="lt1"/>
              </a:solidFill>
              <a:latin typeface="Manrope"/>
              <a:ea typeface="Manrope"/>
              <a:cs typeface="Manrope"/>
              <a:sym typeface="Manrope"/>
            </a:endParaRPr>
          </a:p>
          <a:p>
            <a:pPr indent="0" lvl="0" marL="0" rtl="0" algn="l">
              <a:lnSpc>
                <a:spcPct val="115000"/>
              </a:lnSpc>
              <a:spcBef>
                <a:spcPts val="1200"/>
              </a:spcBef>
              <a:spcAft>
                <a:spcPts val="1000"/>
              </a:spcAft>
              <a:buNone/>
            </a:pPr>
            <a:r>
              <a:rPr lang="en" sz="900">
                <a:solidFill>
                  <a:schemeClr val="lt1"/>
                </a:solidFill>
                <a:latin typeface="Manrope Medium"/>
                <a:ea typeface="Manrope Medium"/>
                <a:cs typeface="Manrope Medium"/>
                <a:sym typeface="Manrope Medium"/>
              </a:rPr>
              <a:t>This template uses four main components to help you define your ICP. Here each category is broken down into more detail.</a:t>
            </a:r>
            <a:endParaRPr sz="900">
              <a:solidFill>
                <a:schemeClr val="lt1"/>
              </a:solidFill>
              <a:latin typeface="Manrope Medium"/>
              <a:ea typeface="Manrope Medium"/>
              <a:cs typeface="Manrope Medium"/>
              <a:sym typeface="Manrope Medium"/>
            </a:endParaRPr>
          </a:p>
        </p:txBody>
      </p:sp>
      <p:sp>
        <p:nvSpPr>
          <p:cNvPr id="107" name="Google Shape;107;p26"/>
          <p:cNvSpPr/>
          <p:nvPr/>
        </p:nvSpPr>
        <p:spPr>
          <a:xfrm>
            <a:off x="457200" y="1764125"/>
            <a:ext cx="253200" cy="253200"/>
          </a:xfrm>
          <a:prstGeom prst="ellipse">
            <a:avLst/>
          </a:prstGeom>
          <a:solidFill>
            <a:schemeClr val="dk1"/>
          </a:solidFill>
          <a:ln cap="flat" cmpd="sng" w="19050">
            <a:solidFill>
              <a:srgbClr val="E0E0E0"/>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b="1" lang="en" sz="800">
                <a:latin typeface="Manrope"/>
                <a:ea typeface="Manrope"/>
                <a:cs typeface="Manrope"/>
                <a:sym typeface="Manrope"/>
              </a:rPr>
              <a:t>1</a:t>
            </a:r>
            <a:endParaRPr b="1" sz="800">
              <a:latin typeface="Manrope"/>
              <a:ea typeface="Manrope"/>
              <a:cs typeface="Manrope"/>
              <a:sym typeface="Manrope"/>
            </a:endParaRPr>
          </a:p>
        </p:txBody>
      </p:sp>
      <p:sp>
        <p:nvSpPr>
          <p:cNvPr id="108" name="Google Shape;108;p26"/>
          <p:cNvSpPr txBox="1"/>
          <p:nvPr/>
        </p:nvSpPr>
        <p:spPr>
          <a:xfrm>
            <a:off x="457200" y="2088800"/>
            <a:ext cx="3384000" cy="6897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None/>
            </a:pPr>
            <a:r>
              <a:rPr lang="en" sz="800">
                <a:latin typeface="Manrope Medium"/>
                <a:ea typeface="Manrope Medium"/>
                <a:cs typeface="Manrope Medium"/>
                <a:sym typeface="Manrope Medium"/>
              </a:rPr>
              <a:t>Write examples of companies that exemplify your Ideal Customer Profile. Start with your existing customers you consider to be near “perfect” clients. Customers that are happy, get value from your product, and have low selling friction are the good candidates for this section. This should be a short list of 3–5 companies.</a:t>
            </a:r>
            <a:endParaRPr sz="800">
              <a:latin typeface="Manrope Medium"/>
              <a:ea typeface="Manrope Medium"/>
              <a:cs typeface="Manrope Medium"/>
              <a:sym typeface="Manrope Medium"/>
            </a:endParaRPr>
          </a:p>
        </p:txBody>
      </p:sp>
      <p:sp>
        <p:nvSpPr>
          <p:cNvPr id="109" name="Google Shape;109;p26"/>
          <p:cNvSpPr txBox="1"/>
          <p:nvPr/>
        </p:nvSpPr>
        <p:spPr>
          <a:xfrm>
            <a:off x="841275" y="1721375"/>
            <a:ext cx="3000000" cy="2958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1000"/>
              </a:spcAft>
              <a:buNone/>
            </a:pPr>
            <a:r>
              <a:rPr b="1" lang="en" sz="1000">
                <a:latin typeface="Manrope"/>
                <a:ea typeface="Manrope"/>
                <a:cs typeface="Manrope"/>
                <a:sym typeface="Manrope"/>
              </a:rPr>
              <a:t>Companies that “fit”</a:t>
            </a:r>
            <a:endParaRPr b="1" sz="1000">
              <a:latin typeface="Manrope"/>
              <a:ea typeface="Manrope"/>
              <a:cs typeface="Manrope"/>
              <a:sym typeface="Manrope"/>
            </a:endParaRPr>
          </a:p>
        </p:txBody>
      </p:sp>
      <p:sp>
        <p:nvSpPr>
          <p:cNvPr id="110" name="Google Shape;110;p26"/>
          <p:cNvSpPr/>
          <p:nvPr/>
        </p:nvSpPr>
        <p:spPr>
          <a:xfrm>
            <a:off x="4572000" y="1764125"/>
            <a:ext cx="253200" cy="253200"/>
          </a:xfrm>
          <a:prstGeom prst="ellipse">
            <a:avLst/>
          </a:prstGeom>
          <a:solidFill>
            <a:schemeClr val="dk1"/>
          </a:solidFill>
          <a:ln cap="flat" cmpd="sng" w="19050">
            <a:solidFill>
              <a:srgbClr val="E0E0E0"/>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b="1" lang="en" sz="800">
                <a:latin typeface="Manrope"/>
                <a:ea typeface="Manrope"/>
                <a:cs typeface="Manrope"/>
                <a:sym typeface="Manrope"/>
              </a:rPr>
              <a:t>2</a:t>
            </a:r>
            <a:endParaRPr b="1" sz="800">
              <a:latin typeface="Manrope"/>
              <a:ea typeface="Manrope"/>
              <a:cs typeface="Manrope"/>
              <a:sym typeface="Manrope"/>
            </a:endParaRPr>
          </a:p>
        </p:txBody>
      </p:sp>
      <p:sp>
        <p:nvSpPr>
          <p:cNvPr id="111" name="Google Shape;111;p26"/>
          <p:cNvSpPr txBox="1"/>
          <p:nvPr/>
        </p:nvSpPr>
        <p:spPr>
          <a:xfrm>
            <a:off x="4572000" y="2088800"/>
            <a:ext cx="3384000" cy="6897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None/>
            </a:pPr>
            <a:r>
              <a:rPr lang="en" sz="800">
                <a:latin typeface="Manrope Medium"/>
                <a:ea typeface="Manrope Medium"/>
                <a:cs typeface="Manrope Medium"/>
                <a:sym typeface="Manrope Medium"/>
              </a:rPr>
              <a:t>Firmographics are characteristics of the companies where your customer personas work. Firmographics should be useful and findable when you are list-building or doing discovery calls. Try things like company (or department) headcount, annual revenue, industry or SIC code(s), and location. Include as many points as is meaningful. </a:t>
            </a:r>
            <a:endParaRPr sz="800">
              <a:latin typeface="Manrope Medium"/>
              <a:ea typeface="Manrope Medium"/>
              <a:cs typeface="Manrope Medium"/>
              <a:sym typeface="Manrope Medium"/>
            </a:endParaRPr>
          </a:p>
        </p:txBody>
      </p:sp>
      <p:sp>
        <p:nvSpPr>
          <p:cNvPr id="112" name="Google Shape;112;p26"/>
          <p:cNvSpPr txBox="1"/>
          <p:nvPr/>
        </p:nvSpPr>
        <p:spPr>
          <a:xfrm>
            <a:off x="4956075" y="1721375"/>
            <a:ext cx="3000000" cy="2958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1000"/>
              </a:spcAft>
              <a:buNone/>
            </a:pPr>
            <a:r>
              <a:rPr b="1" lang="en" sz="1000">
                <a:latin typeface="Manrope"/>
                <a:ea typeface="Manrope"/>
                <a:cs typeface="Manrope"/>
                <a:sym typeface="Manrope"/>
              </a:rPr>
              <a:t>Firmographics/demographics</a:t>
            </a:r>
            <a:r>
              <a:rPr lang="en" sz="600">
                <a:latin typeface="Manrope"/>
                <a:ea typeface="Manrope"/>
                <a:cs typeface="Manrope"/>
                <a:sym typeface="Manrope"/>
              </a:rPr>
              <a:t> </a:t>
            </a:r>
            <a:r>
              <a:rPr lang="en" sz="700">
                <a:latin typeface="Manrope"/>
                <a:ea typeface="Manrope"/>
                <a:cs typeface="Manrope"/>
                <a:sym typeface="Manrope"/>
              </a:rPr>
              <a:t>(filters or signals)</a:t>
            </a:r>
            <a:endParaRPr sz="700">
              <a:latin typeface="Manrope"/>
              <a:ea typeface="Manrope"/>
              <a:cs typeface="Manrope"/>
              <a:sym typeface="Manrope"/>
            </a:endParaRPr>
          </a:p>
        </p:txBody>
      </p:sp>
      <p:sp>
        <p:nvSpPr>
          <p:cNvPr id="113" name="Google Shape;113;p26"/>
          <p:cNvSpPr/>
          <p:nvPr/>
        </p:nvSpPr>
        <p:spPr>
          <a:xfrm>
            <a:off x="4572000" y="3019525"/>
            <a:ext cx="253200" cy="253200"/>
          </a:xfrm>
          <a:prstGeom prst="ellipse">
            <a:avLst/>
          </a:prstGeom>
          <a:solidFill>
            <a:schemeClr val="dk1"/>
          </a:solidFill>
          <a:ln cap="flat" cmpd="sng" w="19050">
            <a:solidFill>
              <a:srgbClr val="E0E0E0"/>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b="1" lang="en" sz="800">
                <a:latin typeface="Manrope"/>
                <a:ea typeface="Manrope"/>
                <a:cs typeface="Manrope"/>
                <a:sym typeface="Manrope"/>
              </a:rPr>
              <a:t>4</a:t>
            </a:r>
            <a:endParaRPr b="1" sz="800">
              <a:latin typeface="Manrope"/>
              <a:ea typeface="Manrope"/>
              <a:cs typeface="Manrope"/>
              <a:sym typeface="Manrope"/>
            </a:endParaRPr>
          </a:p>
        </p:txBody>
      </p:sp>
      <p:sp>
        <p:nvSpPr>
          <p:cNvPr id="114" name="Google Shape;114;p26"/>
          <p:cNvSpPr txBox="1"/>
          <p:nvPr/>
        </p:nvSpPr>
        <p:spPr>
          <a:xfrm>
            <a:off x="4572000" y="3344200"/>
            <a:ext cx="3384000" cy="6897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None/>
            </a:pPr>
            <a:r>
              <a:rPr lang="en" sz="800">
                <a:latin typeface="Manrope Medium"/>
                <a:ea typeface="Manrope Medium"/>
                <a:cs typeface="Manrope Medium"/>
                <a:sym typeface="Manrope Medium"/>
              </a:rPr>
              <a:t>These are additional positive signals that don’t fit into the first three </a:t>
            </a:r>
            <a:r>
              <a:rPr lang="en" sz="800">
                <a:latin typeface="Manrope Medium"/>
                <a:ea typeface="Manrope Medium"/>
                <a:cs typeface="Manrope Medium"/>
                <a:sym typeface="Manrope Medium"/>
              </a:rPr>
              <a:t>categories</a:t>
            </a:r>
            <a:r>
              <a:rPr lang="en" sz="800">
                <a:latin typeface="Manrope Medium"/>
                <a:ea typeface="Manrope Medium"/>
                <a:cs typeface="Manrope Medium"/>
                <a:sym typeface="Manrope Medium"/>
              </a:rPr>
              <a:t>. These data points are sometimes only discoverable through primary </a:t>
            </a:r>
            <a:r>
              <a:rPr lang="en" sz="800">
                <a:latin typeface="Manrope Medium"/>
                <a:ea typeface="Manrope Medium"/>
                <a:cs typeface="Manrope Medium"/>
                <a:sym typeface="Manrope Medium"/>
              </a:rPr>
              <a:t>research</a:t>
            </a:r>
            <a:r>
              <a:rPr lang="en" sz="800">
                <a:latin typeface="Manrope Medium"/>
                <a:ea typeface="Manrope Medium"/>
                <a:cs typeface="Manrope Medium"/>
                <a:sym typeface="Manrope Medium"/>
              </a:rPr>
              <a:t> or discovery calls. Within your ICP, these indicators will tell you which companies are better fits than other. They tell you which accounts are tier 1 vs. tier 2.</a:t>
            </a:r>
            <a:endParaRPr sz="800">
              <a:latin typeface="Manrope Medium"/>
              <a:ea typeface="Manrope Medium"/>
              <a:cs typeface="Manrope Medium"/>
              <a:sym typeface="Manrope Medium"/>
            </a:endParaRPr>
          </a:p>
        </p:txBody>
      </p:sp>
      <p:sp>
        <p:nvSpPr>
          <p:cNvPr id="115" name="Google Shape;115;p26"/>
          <p:cNvSpPr txBox="1"/>
          <p:nvPr/>
        </p:nvSpPr>
        <p:spPr>
          <a:xfrm>
            <a:off x="4956075" y="2976775"/>
            <a:ext cx="3000000" cy="2958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1000"/>
              </a:spcAft>
              <a:buNone/>
            </a:pPr>
            <a:r>
              <a:rPr b="1" lang="en" sz="1000">
                <a:latin typeface="Manrope"/>
                <a:ea typeface="Manrope"/>
                <a:cs typeface="Manrope"/>
                <a:sym typeface="Manrope"/>
              </a:rPr>
              <a:t>Other indicators </a:t>
            </a:r>
            <a:r>
              <a:rPr lang="en" sz="700">
                <a:latin typeface="Manrope"/>
                <a:ea typeface="Manrope"/>
                <a:cs typeface="Manrope"/>
                <a:sym typeface="Manrope"/>
              </a:rPr>
              <a:t>(signals)</a:t>
            </a:r>
            <a:endParaRPr b="1" sz="1000">
              <a:latin typeface="Manrope"/>
              <a:ea typeface="Manrope"/>
              <a:cs typeface="Manrope"/>
              <a:sym typeface="Manrope"/>
            </a:endParaRPr>
          </a:p>
        </p:txBody>
      </p:sp>
      <p:sp>
        <p:nvSpPr>
          <p:cNvPr id="116" name="Google Shape;116;p26"/>
          <p:cNvSpPr/>
          <p:nvPr/>
        </p:nvSpPr>
        <p:spPr>
          <a:xfrm>
            <a:off x="457200" y="3062275"/>
            <a:ext cx="253200" cy="253200"/>
          </a:xfrm>
          <a:prstGeom prst="ellipse">
            <a:avLst/>
          </a:prstGeom>
          <a:solidFill>
            <a:schemeClr val="dk1"/>
          </a:solidFill>
          <a:ln cap="flat" cmpd="sng" w="19050">
            <a:solidFill>
              <a:srgbClr val="E0E0E0"/>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b="1" lang="en" sz="800">
                <a:latin typeface="Manrope"/>
                <a:ea typeface="Manrope"/>
                <a:cs typeface="Manrope"/>
                <a:sym typeface="Manrope"/>
              </a:rPr>
              <a:t>3</a:t>
            </a:r>
            <a:endParaRPr b="1" sz="800">
              <a:latin typeface="Manrope"/>
              <a:ea typeface="Manrope"/>
              <a:cs typeface="Manrope"/>
              <a:sym typeface="Manrope"/>
            </a:endParaRPr>
          </a:p>
        </p:txBody>
      </p:sp>
      <p:sp>
        <p:nvSpPr>
          <p:cNvPr id="117" name="Google Shape;117;p26"/>
          <p:cNvSpPr txBox="1"/>
          <p:nvPr/>
        </p:nvSpPr>
        <p:spPr>
          <a:xfrm>
            <a:off x="457200" y="3386950"/>
            <a:ext cx="3384000" cy="9729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None/>
            </a:pPr>
            <a:r>
              <a:rPr lang="en" sz="800">
                <a:latin typeface="Manrope Medium"/>
                <a:ea typeface="Manrope Medium"/>
                <a:cs typeface="Manrope Medium"/>
                <a:sym typeface="Manrope Medium"/>
              </a:rPr>
              <a:t>These are the tech tools your ideal customers use to run their companies/do their jobs. Are there tools they use that make them a good fit? Technographics can be filters if your product only integrates with a certain CRM. For example, if you only integrate with HubSpot, you should filter out companies that use Pardot. Technographics can also be signals if the technology your customers use is a good indicator that they could be a good fit for your product/service. </a:t>
            </a:r>
            <a:endParaRPr sz="800">
              <a:latin typeface="Manrope Medium"/>
              <a:ea typeface="Manrope Medium"/>
              <a:cs typeface="Manrope Medium"/>
              <a:sym typeface="Manrope Medium"/>
            </a:endParaRPr>
          </a:p>
        </p:txBody>
      </p:sp>
      <p:sp>
        <p:nvSpPr>
          <p:cNvPr id="118" name="Google Shape;118;p26"/>
          <p:cNvSpPr txBox="1"/>
          <p:nvPr/>
        </p:nvSpPr>
        <p:spPr>
          <a:xfrm>
            <a:off x="841275" y="3019525"/>
            <a:ext cx="3000000" cy="2958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1000"/>
              </a:spcAft>
              <a:buNone/>
            </a:pPr>
            <a:r>
              <a:rPr b="1" lang="en" sz="1000">
                <a:latin typeface="Manrope"/>
                <a:ea typeface="Manrope"/>
                <a:cs typeface="Manrope"/>
                <a:sym typeface="Manrope"/>
              </a:rPr>
              <a:t>Technographics </a:t>
            </a:r>
            <a:r>
              <a:rPr lang="en" sz="700">
                <a:latin typeface="Manrope"/>
                <a:ea typeface="Manrope"/>
                <a:cs typeface="Manrope"/>
                <a:sym typeface="Manrope"/>
              </a:rPr>
              <a:t>(filters or signals)</a:t>
            </a:r>
            <a:endParaRPr b="1" sz="1000">
              <a:latin typeface="Manrope"/>
              <a:ea typeface="Manrope"/>
              <a:cs typeface="Manrope"/>
              <a:sym typeface="Manrope"/>
            </a:endParaRPr>
          </a:p>
        </p:txBody>
      </p:sp>
      <p:sp>
        <p:nvSpPr>
          <p:cNvPr id="119" name="Google Shape;119;p26">
            <a:hlinkClick r:id="rId3"/>
          </p:cNvPr>
          <p:cNvSpPr/>
          <p:nvPr/>
        </p:nvSpPr>
        <p:spPr>
          <a:xfrm>
            <a:off x="3297975" y="4745425"/>
            <a:ext cx="731700" cy="22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AFA"/>
        </a:solidFill>
      </p:bgPr>
    </p:bg>
    <p:spTree>
      <p:nvGrpSpPr>
        <p:cNvPr id="123" name="Shape 123"/>
        <p:cNvGrpSpPr/>
        <p:nvPr/>
      </p:nvGrpSpPr>
      <p:grpSpPr>
        <a:xfrm>
          <a:off x="0" y="0"/>
          <a:ext cx="0" cy="0"/>
          <a:chOff x="0" y="0"/>
          <a:chExt cx="0" cy="0"/>
        </a:xfrm>
      </p:grpSpPr>
      <p:sp>
        <p:nvSpPr>
          <p:cNvPr id="124" name="Google Shape;124;p2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
        <p:nvSpPr>
          <p:cNvPr id="125" name="Google Shape;125;p27"/>
          <p:cNvSpPr txBox="1"/>
          <p:nvPr/>
        </p:nvSpPr>
        <p:spPr>
          <a:xfrm>
            <a:off x="457200" y="457200"/>
            <a:ext cx="2550000" cy="3719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 sz="800">
                <a:solidFill>
                  <a:srgbClr val="E83B2A"/>
                </a:solidFill>
                <a:latin typeface="Manrope"/>
                <a:ea typeface="Manrope"/>
                <a:cs typeface="Manrope"/>
                <a:sym typeface="Manrope"/>
              </a:rPr>
              <a:t>EXAMPLE</a:t>
            </a:r>
            <a:endParaRPr b="1" sz="1700">
              <a:solidFill>
                <a:schemeClr val="lt1"/>
              </a:solidFill>
              <a:latin typeface="Manrope"/>
              <a:ea typeface="Manrope"/>
              <a:cs typeface="Manrope"/>
              <a:sym typeface="Manrope"/>
            </a:endParaRPr>
          </a:p>
          <a:p>
            <a:pPr indent="0" lvl="0" marL="0" rtl="0" algn="l">
              <a:spcBef>
                <a:spcPts val="600"/>
              </a:spcBef>
              <a:spcAft>
                <a:spcPts val="0"/>
              </a:spcAft>
              <a:buNone/>
            </a:pPr>
            <a:r>
              <a:rPr b="1" lang="en" sz="1700">
                <a:solidFill>
                  <a:schemeClr val="lt1"/>
                </a:solidFill>
                <a:latin typeface="Manrope"/>
                <a:ea typeface="Manrope"/>
                <a:cs typeface="Manrope"/>
                <a:sym typeface="Manrope"/>
              </a:rPr>
              <a:t>Completed sample</a:t>
            </a:r>
            <a:endParaRPr b="1" sz="1700">
              <a:solidFill>
                <a:schemeClr val="lt1"/>
              </a:solidFill>
              <a:latin typeface="Manrope"/>
              <a:ea typeface="Manrope"/>
              <a:cs typeface="Manrope"/>
              <a:sym typeface="Manrope"/>
            </a:endParaRPr>
          </a:p>
          <a:p>
            <a:pPr indent="0" lvl="0" marL="0" rtl="0" algn="l">
              <a:lnSpc>
                <a:spcPct val="115000"/>
              </a:lnSpc>
              <a:spcBef>
                <a:spcPts val="1200"/>
              </a:spcBef>
              <a:spcAft>
                <a:spcPts val="0"/>
              </a:spcAft>
              <a:buNone/>
            </a:pPr>
            <a:r>
              <a:rPr lang="en" sz="900">
                <a:solidFill>
                  <a:schemeClr val="lt1"/>
                </a:solidFill>
                <a:latin typeface="Manrope Medium"/>
                <a:ea typeface="Manrope Medium"/>
                <a:cs typeface="Manrope Medium"/>
                <a:sym typeface="Manrope Medium"/>
              </a:rPr>
              <a:t>In this hypothetical example, we’ve taken the perspective of an enterprise SaaS product that accounting departments use to perform OCR (optical character recognition) on invoices. Our product reads non-PDF invoices of any format or layout, digitizes the figures &amp; notes, then automates routing, PO-matching, approvals, and reporting.</a:t>
            </a:r>
            <a:endParaRPr sz="900">
              <a:solidFill>
                <a:schemeClr val="lt1"/>
              </a:solidFill>
              <a:latin typeface="Manrope Medium"/>
              <a:ea typeface="Manrope Medium"/>
              <a:cs typeface="Manrope Medium"/>
              <a:sym typeface="Manrope Medium"/>
            </a:endParaRPr>
          </a:p>
          <a:p>
            <a:pPr indent="0" lvl="0" marL="0" rtl="0" algn="l">
              <a:lnSpc>
                <a:spcPct val="115000"/>
              </a:lnSpc>
              <a:spcBef>
                <a:spcPts val="1000"/>
              </a:spcBef>
              <a:spcAft>
                <a:spcPts val="0"/>
              </a:spcAft>
              <a:buNone/>
            </a:pPr>
            <a:r>
              <a:rPr lang="en" sz="900">
                <a:solidFill>
                  <a:schemeClr val="lt1"/>
                </a:solidFill>
                <a:latin typeface="Manrope Medium"/>
                <a:ea typeface="Manrope Medium"/>
                <a:cs typeface="Manrope Medium"/>
                <a:sym typeface="Manrope Medium"/>
              </a:rPr>
              <a:t>We price our product by the volume (#) of invoices processed. The more invoices a customer processes, the larger the ACV.</a:t>
            </a:r>
            <a:endParaRPr sz="900">
              <a:solidFill>
                <a:schemeClr val="lt1"/>
              </a:solidFill>
              <a:latin typeface="Manrope Medium"/>
              <a:ea typeface="Manrope Medium"/>
              <a:cs typeface="Manrope Medium"/>
              <a:sym typeface="Manrope Medium"/>
            </a:endParaRPr>
          </a:p>
          <a:p>
            <a:pPr indent="0" lvl="0" marL="0" rtl="0" algn="l">
              <a:lnSpc>
                <a:spcPct val="115000"/>
              </a:lnSpc>
              <a:spcBef>
                <a:spcPts val="1000"/>
              </a:spcBef>
              <a:spcAft>
                <a:spcPts val="1000"/>
              </a:spcAft>
              <a:buNone/>
            </a:pPr>
            <a:r>
              <a:rPr lang="en" sz="900">
                <a:solidFill>
                  <a:schemeClr val="lt1"/>
                </a:solidFill>
                <a:latin typeface="Manrope Medium"/>
                <a:ea typeface="Manrope Medium"/>
                <a:cs typeface="Manrope Medium"/>
                <a:sym typeface="Manrope Medium"/>
              </a:rPr>
              <a:t>Our Microsoft Dynamics integration has returned the happiest, stickiest, lowest-cost, and highest-paying customers who often refer others like them. 55% of our customers are healthcare chains and we’ve decided to focus our growth efforts on additional market penetration within this customer segment.</a:t>
            </a:r>
            <a:endParaRPr sz="900">
              <a:solidFill>
                <a:schemeClr val="lt1"/>
              </a:solidFill>
              <a:latin typeface="Manrope Medium"/>
              <a:ea typeface="Manrope Medium"/>
              <a:cs typeface="Manrope Medium"/>
              <a:sym typeface="Manrope Medium"/>
            </a:endParaRPr>
          </a:p>
        </p:txBody>
      </p:sp>
      <p:graphicFrame>
        <p:nvGraphicFramePr>
          <p:cNvPr id="126" name="Google Shape;126;p27"/>
          <p:cNvGraphicFramePr/>
          <p:nvPr/>
        </p:nvGraphicFramePr>
        <p:xfrm>
          <a:off x="3330400" y="870800"/>
          <a:ext cx="3000000" cy="3000000"/>
        </p:xfrm>
        <a:graphic>
          <a:graphicData uri="http://schemas.openxmlformats.org/drawingml/2006/table">
            <a:tbl>
              <a:tblPr>
                <a:noFill/>
                <a:tableStyleId>{0FEEA9ED-BEEA-4300-A05A-3740A5617D12}</a:tableStyleId>
              </a:tblPr>
              <a:tblGrid>
                <a:gridCol w="2697150"/>
              </a:tblGrid>
              <a:tr h="243800">
                <a:tc>
                  <a:txBody>
                    <a:bodyPr/>
                    <a:lstStyle/>
                    <a:p>
                      <a:pPr indent="0" lvl="0" marL="0" marR="0" rtl="0" algn="l">
                        <a:lnSpc>
                          <a:spcPct val="100000"/>
                        </a:lnSpc>
                        <a:spcBef>
                          <a:spcPts val="0"/>
                        </a:spcBef>
                        <a:spcAft>
                          <a:spcPts val="1000"/>
                        </a:spcAft>
                        <a:buNone/>
                      </a:pPr>
                      <a:r>
                        <a:rPr b="1" lang="en" sz="800">
                          <a:latin typeface="Manrope"/>
                          <a:ea typeface="Manrope"/>
                          <a:cs typeface="Manrope"/>
                          <a:sym typeface="Manrope"/>
                        </a:rPr>
                        <a:t>1) Companies that “fit”</a:t>
                      </a:r>
                      <a:endParaRPr sz="1200"/>
                    </a:p>
                  </a:txBody>
                  <a:tcPr marT="45700" marB="45700" marR="45700" marL="45700" anchor="ctr">
                    <a:lnL cap="flat" cmpd="sng" w="9525">
                      <a:solidFill>
                        <a:srgbClr val="E0E0E0"/>
                      </a:solidFill>
                      <a:prstDash val="solid"/>
                      <a:round/>
                      <a:headEnd len="sm" w="sm" type="none"/>
                      <a:tailEnd len="sm" w="sm" type="none"/>
                    </a:lnL>
                    <a:lnR cap="flat" cmpd="sng" w="9525">
                      <a:solidFill>
                        <a:srgbClr val="E0E0E0"/>
                      </a:solidFill>
                      <a:prstDash val="solid"/>
                      <a:round/>
                      <a:headEnd len="sm" w="sm" type="none"/>
                      <a:tailEnd len="sm" w="sm" type="none"/>
                    </a:lnR>
                    <a:lnT cap="flat" cmpd="sng" w="9525">
                      <a:solidFill>
                        <a:srgbClr val="E0E0E0"/>
                      </a:solidFill>
                      <a:prstDash val="solid"/>
                      <a:round/>
                      <a:headEnd len="sm" w="sm" type="none"/>
                      <a:tailEnd len="sm" w="sm" type="none"/>
                    </a:lnT>
                    <a:lnB cap="flat" cmpd="sng" w="9525">
                      <a:solidFill>
                        <a:srgbClr val="E0E0E0"/>
                      </a:solidFill>
                      <a:prstDash val="solid"/>
                      <a:round/>
                      <a:headEnd len="sm" w="sm" type="none"/>
                      <a:tailEnd len="sm" w="sm" type="none"/>
                    </a:lnB>
                    <a:solidFill>
                      <a:srgbClr val="E0E0E0"/>
                    </a:solidFill>
                  </a:tcPr>
                </a:tc>
              </a:tr>
              <a:tr h="1472150">
                <a:tc>
                  <a:txBody>
                    <a:bodyPr/>
                    <a:lstStyle/>
                    <a:p>
                      <a:pPr indent="-158750" lvl="0" marL="285750" rtl="0" algn="l">
                        <a:lnSpc>
                          <a:spcPct val="115000"/>
                        </a:lnSpc>
                        <a:spcBef>
                          <a:spcPts val="0"/>
                        </a:spcBef>
                        <a:spcAft>
                          <a:spcPts val="0"/>
                        </a:spcAft>
                        <a:buSzPts val="700"/>
                        <a:buFont typeface="Manrope Medium"/>
                        <a:buChar char="●"/>
                      </a:pPr>
                      <a:r>
                        <a:rPr lang="en" sz="700">
                          <a:latin typeface="Manrope Medium"/>
                          <a:ea typeface="Manrope Medium"/>
                          <a:cs typeface="Manrope Medium"/>
                          <a:sym typeface="Manrope Medium"/>
                        </a:rPr>
                        <a:t>University of Washington Medicine</a:t>
                      </a:r>
                      <a:endParaRPr sz="700">
                        <a:latin typeface="Manrope Medium"/>
                        <a:ea typeface="Manrope Medium"/>
                        <a:cs typeface="Manrope Medium"/>
                        <a:sym typeface="Manrope Medium"/>
                      </a:endParaRPr>
                    </a:p>
                    <a:p>
                      <a:pPr indent="-158750" lvl="0" marL="285750" rtl="0" algn="l">
                        <a:lnSpc>
                          <a:spcPct val="115000"/>
                        </a:lnSpc>
                        <a:spcBef>
                          <a:spcPts val="0"/>
                        </a:spcBef>
                        <a:spcAft>
                          <a:spcPts val="0"/>
                        </a:spcAft>
                        <a:buSzPts val="700"/>
                        <a:buFont typeface="Manrope Medium"/>
                        <a:buChar char="●"/>
                      </a:pPr>
                      <a:r>
                        <a:rPr lang="en" sz="700">
                          <a:latin typeface="Manrope Medium"/>
                          <a:ea typeface="Manrope Medium"/>
                          <a:cs typeface="Manrope Medium"/>
                          <a:sym typeface="Manrope Medium"/>
                        </a:rPr>
                        <a:t>HCA Healthcare</a:t>
                      </a:r>
                      <a:endParaRPr sz="700">
                        <a:latin typeface="Manrope Medium"/>
                        <a:ea typeface="Manrope Medium"/>
                        <a:cs typeface="Manrope Medium"/>
                        <a:sym typeface="Manrope Medium"/>
                      </a:endParaRPr>
                    </a:p>
                    <a:p>
                      <a:pPr indent="-158750" lvl="0" marL="285750" rtl="0" algn="l">
                        <a:lnSpc>
                          <a:spcPct val="115000"/>
                        </a:lnSpc>
                        <a:spcBef>
                          <a:spcPts val="0"/>
                        </a:spcBef>
                        <a:spcAft>
                          <a:spcPts val="0"/>
                        </a:spcAft>
                        <a:buSzPts val="700"/>
                        <a:buFont typeface="Manrope Medium"/>
                        <a:buChar char="●"/>
                      </a:pPr>
                      <a:r>
                        <a:rPr lang="en" sz="700">
                          <a:latin typeface="Manrope Medium"/>
                          <a:ea typeface="Manrope Medium"/>
                          <a:cs typeface="Manrope Medium"/>
                          <a:sym typeface="Manrope Medium"/>
                        </a:rPr>
                        <a:t>ACME Health system</a:t>
                      </a:r>
                      <a:endParaRPr sz="700">
                        <a:latin typeface="Manrope Medium"/>
                        <a:ea typeface="Manrope Medium"/>
                        <a:cs typeface="Manrope Medium"/>
                        <a:sym typeface="Manrope Medium"/>
                      </a:endParaRPr>
                    </a:p>
                  </a:txBody>
                  <a:tcPr marT="45700" marB="45700" marR="45700" marL="45700">
                    <a:lnL cap="flat" cmpd="sng" w="9525">
                      <a:solidFill>
                        <a:srgbClr val="E0E0E0"/>
                      </a:solidFill>
                      <a:prstDash val="solid"/>
                      <a:round/>
                      <a:headEnd len="sm" w="sm" type="none"/>
                      <a:tailEnd len="sm" w="sm" type="none"/>
                    </a:lnL>
                    <a:lnR cap="flat" cmpd="sng" w="9525">
                      <a:solidFill>
                        <a:srgbClr val="E0E0E0"/>
                      </a:solidFill>
                      <a:prstDash val="solid"/>
                      <a:round/>
                      <a:headEnd len="sm" w="sm" type="none"/>
                      <a:tailEnd len="sm" w="sm" type="none"/>
                    </a:lnR>
                    <a:lnT cap="flat" cmpd="sng" w="9525">
                      <a:solidFill>
                        <a:srgbClr val="E0E0E0"/>
                      </a:solidFill>
                      <a:prstDash val="solid"/>
                      <a:round/>
                      <a:headEnd len="sm" w="sm" type="none"/>
                      <a:tailEnd len="sm" w="sm" type="none"/>
                    </a:lnT>
                    <a:lnB cap="flat" cmpd="sng" w="9525">
                      <a:solidFill>
                        <a:srgbClr val="E0E0E0"/>
                      </a:solidFill>
                      <a:prstDash val="solid"/>
                      <a:round/>
                      <a:headEnd len="sm" w="sm" type="none"/>
                      <a:tailEnd len="sm" w="sm" type="none"/>
                    </a:lnB>
                  </a:tcPr>
                </a:tc>
              </a:tr>
            </a:tbl>
          </a:graphicData>
        </a:graphic>
      </p:graphicFrame>
      <p:graphicFrame>
        <p:nvGraphicFramePr>
          <p:cNvPr id="127" name="Google Shape;127;p27"/>
          <p:cNvGraphicFramePr/>
          <p:nvPr/>
        </p:nvGraphicFramePr>
        <p:xfrm>
          <a:off x="6209150" y="870800"/>
          <a:ext cx="3000000" cy="3000000"/>
        </p:xfrm>
        <a:graphic>
          <a:graphicData uri="http://schemas.openxmlformats.org/drawingml/2006/table">
            <a:tbl>
              <a:tblPr>
                <a:noFill/>
                <a:tableStyleId>{0FEEA9ED-BEEA-4300-A05A-3740A5617D12}</a:tableStyleId>
              </a:tblPr>
              <a:tblGrid>
                <a:gridCol w="2697150"/>
              </a:tblGrid>
              <a:tr h="243800">
                <a:tc>
                  <a:txBody>
                    <a:bodyPr/>
                    <a:lstStyle/>
                    <a:p>
                      <a:pPr indent="0" lvl="0" marL="0" marR="0" rtl="0" algn="l">
                        <a:lnSpc>
                          <a:spcPct val="100000"/>
                        </a:lnSpc>
                        <a:spcBef>
                          <a:spcPts val="0"/>
                        </a:spcBef>
                        <a:spcAft>
                          <a:spcPts val="1000"/>
                        </a:spcAft>
                        <a:buNone/>
                      </a:pPr>
                      <a:r>
                        <a:rPr b="1" lang="en" sz="800">
                          <a:latin typeface="Manrope"/>
                          <a:ea typeface="Manrope"/>
                          <a:cs typeface="Manrope"/>
                          <a:sym typeface="Manrope"/>
                        </a:rPr>
                        <a:t>2</a:t>
                      </a:r>
                      <a:r>
                        <a:rPr b="1" lang="en" sz="800">
                          <a:latin typeface="Manrope"/>
                          <a:ea typeface="Manrope"/>
                          <a:cs typeface="Manrope"/>
                          <a:sym typeface="Manrope"/>
                        </a:rPr>
                        <a:t>) Firmographics/demographics </a:t>
                      </a:r>
                      <a:r>
                        <a:rPr lang="en" sz="600">
                          <a:latin typeface="Manrope"/>
                          <a:ea typeface="Manrope"/>
                          <a:cs typeface="Manrope"/>
                          <a:sym typeface="Manrope"/>
                        </a:rPr>
                        <a:t>(filters or signals)</a:t>
                      </a:r>
                      <a:endParaRPr sz="1200"/>
                    </a:p>
                  </a:txBody>
                  <a:tcPr marT="45700" marB="45700" marR="45700" marL="45700" anchor="ctr">
                    <a:lnL cap="flat" cmpd="sng" w="9525">
                      <a:solidFill>
                        <a:srgbClr val="E0E0E0"/>
                      </a:solidFill>
                      <a:prstDash val="solid"/>
                      <a:round/>
                      <a:headEnd len="sm" w="sm" type="none"/>
                      <a:tailEnd len="sm" w="sm" type="none"/>
                    </a:lnL>
                    <a:lnR cap="flat" cmpd="sng" w="9525">
                      <a:solidFill>
                        <a:srgbClr val="E0E0E0"/>
                      </a:solidFill>
                      <a:prstDash val="solid"/>
                      <a:round/>
                      <a:headEnd len="sm" w="sm" type="none"/>
                      <a:tailEnd len="sm" w="sm" type="none"/>
                    </a:lnR>
                    <a:lnT cap="flat" cmpd="sng" w="9525">
                      <a:solidFill>
                        <a:srgbClr val="E0E0E0"/>
                      </a:solidFill>
                      <a:prstDash val="solid"/>
                      <a:round/>
                      <a:headEnd len="sm" w="sm" type="none"/>
                      <a:tailEnd len="sm" w="sm" type="none"/>
                    </a:lnT>
                    <a:lnB cap="flat" cmpd="sng" w="9525">
                      <a:solidFill>
                        <a:srgbClr val="E0E0E0"/>
                      </a:solidFill>
                      <a:prstDash val="solid"/>
                      <a:round/>
                      <a:headEnd len="sm" w="sm" type="none"/>
                      <a:tailEnd len="sm" w="sm" type="none"/>
                    </a:lnB>
                    <a:solidFill>
                      <a:srgbClr val="E0E0E0"/>
                    </a:solidFill>
                  </a:tcPr>
                </a:tc>
              </a:tr>
              <a:tr h="1472150">
                <a:tc>
                  <a:txBody>
                    <a:bodyPr/>
                    <a:lstStyle/>
                    <a:p>
                      <a:pPr indent="-158750" lvl="0" marL="285750" rtl="0" algn="l">
                        <a:lnSpc>
                          <a:spcPct val="115000"/>
                        </a:lnSpc>
                        <a:spcBef>
                          <a:spcPts val="0"/>
                        </a:spcBef>
                        <a:spcAft>
                          <a:spcPts val="0"/>
                        </a:spcAft>
                        <a:buSzPts val="700"/>
                        <a:buFont typeface="Manrope Medium"/>
                        <a:buChar char="●"/>
                      </a:pPr>
                      <a:r>
                        <a:rPr lang="en" sz="700">
                          <a:latin typeface="Manrope Medium"/>
                          <a:ea typeface="Manrope Medium"/>
                          <a:cs typeface="Manrope Medium"/>
                          <a:sym typeface="Manrope Medium"/>
                        </a:rPr>
                        <a:t>Type: For-profit</a:t>
                      </a:r>
                      <a:endParaRPr sz="700">
                        <a:latin typeface="Manrope Medium"/>
                        <a:ea typeface="Manrope Medium"/>
                        <a:cs typeface="Manrope Medium"/>
                        <a:sym typeface="Manrope Medium"/>
                      </a:endParaRPr>
                    </a:p>
                    <a:p>
                      <a:pPr indent="-158750" lvl="0" marL="285750" rtl="0" algn="l">
                        <a:lnSpc>
                          <a:spcPct val="115000"/>
                        </a:lnSpc>
                        <a:spcBef>
                          <a:spcPts val="0"/>
                        </a:spcBef>
                        <a:spcAft>
                          <a:spcPts val="0"/>
                        </a:spcAft>
                        <a:buSzPts val="700"/>
                        <a:buFont typeface="Manrope Medium"/>
                        <a:buChar char="●"/>
                      </a:pPr>
                      <a:r>
                        <a:rPr lang="en" sz="700">
                          <a:latin typeface="Manrope Medium"/>
                          <a:ea typeface="Manrope Medium"/>
                          <a:cs typeface="Manrope Medium"/>
                          <a:sym typeface="Manrope Medium"/>
                        </a:rPr>
                        <a:t>Location: USA or Europe only </a:t>
                      </a:r>
                      <a:endParaRPr sz="700">
                        <a:latin typeface="Manrope Medium"/>
                        <a:ea typeface="Manrope Medium"/>
                        <a:cs typeface="Manrope Medium"/>
                        <a:sym typeface="Manrope Medium"/>
                      </a:endParaRPr>
                    </a:p>
                    <a:p>
                      <a:pPr indent="-158750" lvl="0" marL="285750" rtl="0" algn="l">
                        <a:lnSpc>
                          <a:spcPct val="115000"/>
                        </a:lnSpc>
                        <a:spcBef>
                          <a:spcPts val="0"/>
                        </a:spcBef>
                        <a:spcAft>
                          <a:spcPts val="0"/>
                        </a:spcAft>
                        <a:buSzPts val="700"/>
                        <a:buFont typeface="Manrope Medium"/>
                        <a:buChar char="●"/>
                      </a:pPr>
                      <a:r>
                        <a:rPr lang="en" sz="700">
                          <a:latin typeface="Manrope Medium"/>
                          <a:ea typeface="Manrope Medium"/>
                          <a:cs typeface="Manrope Medium"/>
                          <a:sym typeface="Manrope Medium"/>
                        </a:rPr>
                        <a:t>Industry: Healthcare</a:t>
                      </a:r>
                      <a:endParaRPr sz="700">
                        <a:latin typeface="Manrope Medium"/>
                        <a:ea typeface="Manrope Medium"/>
                        <a:cs typeface="Manrope Medium"/>
                        <a:sym typeface="Manrope Medium"/>
                      </a:endParaRPr>
                    </a:p>
                    <a:p>
                      <a:pPr indent="-158750" lvl="0" marL="285750" rtl="0" algn="l">
                        <a:lnSpc>
                          <a:spcPct val="115000"/>
                        </a:lnSpc>
                        <a:spcBef>
                          <a:spcPts val="0"/>
                        </a:spcBef>
                        <a:spcAft>
                          <a:spcPts val="0"/>
                        </a:spcAft>
                        <a:buSzPts val="700"/>
                        <a:buFont typeface="Manrope Medium"/>
                        <a:buChar char="●"/>
                      </a:pPr>
                      <a:r>
                        <a:rPr lang="en" sz="700">
                          <a:latin typeface="Manrope Medium"/>
                          <a:ea typeface="Manrope Medium"/>
                          <a:cs typeface="Manrope Medium"/>
                          <a:sym typeface="Manrope Medium"/>
                        </a:rPr>
                        <a:t>Annual revenue: &gt;$10,000,000</a:t>
                      </a:r>
                      <a:endParaRPr sz="700">
                        <a:latin typeface="Manrope Medium"/>
                        <a:ea typeface="Manrope Medium"/>
                        <a:cs typeface="Manrope Medium"/>
                        <a:sym typeface="Manrope Medium"/>
                      </a:endParaRPr>
                    </a:p>
                    <a:p>
                      <a:pPr indent="-158750" lvl="0" marL="285750" rtl="0" algn="l">
                        <a:lnSpc>
                          <a:spcPct val="115000"/>
                        </a:lnSpc>
                        <a:spcBef>
                          <a:spcPts val="0"/>
                        </a:spcBef>
                        <a:spcAft>
                          <a:spcPts val="0"/>
                        </a:spcAft>
                        <a:buSzPts val="700"/>
                        <a:buFont typeface="Manrope Medium"/>
                        <a:buChar char="●"/>
                      </a:pPr>
                      <a:r>
                        <a:rPr lang="en" sz="700">
                          <a:latin typeface="Manrope Medium"/>
                          <a:ea typeface="Manrope Medium"/>
                          <a:cs typeface="Manrope Medium"/>
                          <a:sym typeface="Manrope Medium"/>
                        </a:rPr>
                        <a:t>Applicable SIC codes:</a:t>
                      </a:r>
                      <a:endParaRPr sz="700">
                        <a:latin typeface="Manrope Medium"/>
                        <a:ea typeface="Manrope Medium"/>
                        <a:cs typeface="Manrope Medium"/>
                        <a:sym typeface="Manrope Medium"/>
                      </a:endParaRPr>
                    </a:p>
                    <a:p>
                      <a:pPr indent="-158750" lvl="1" marL="457200" rtl="0" algn="l">
                        <a:lnSpc>
                          <a:spcPct val="115000"/>
                        </a:lnSpc>
                        <a:spcBef>
                          <a:spcPts val="0"/>
                        </a:spcBef>
                        <a:spcAft>
                          <a:spcPts val="0"/>
                        </a:spcAft>
                        <a:buSzPts val="700"/>
                        <a:buFont typeface="Manrope Medium"/>
                        <a:buChar char="○"/>
                      </a:pPr>
                      <a:r>
                        <a:rPr lang="en" sz="700">
                          <a:latin typeface="Manrope Medium"/>
                          <a:ea typeface="Manrope Medium"/>
                          <a:cs typeface="Manrope Medium"/>
                          <a:sym typeface="Manrope Medium"/>
                        </a:rPr>
                        <a:t>8221 - Colleges, Universities, and Professional Schools</a:t>
                      </a:r>
                      <a:endParaRPr sz="700">
                        <a:latin typeface="Manrope Medium"/>
                        <a:ea typeface="Manrope Medium"/>
                        <a:cs typeface="Manrope Medium"/>
                        <a:sym typeface="Manrope Medium"/>
                      </a:endParaRPr>
                    </a:p>
                    <a:p>
                      <a:pPr indent="-158750" lvl="1" marL="457200" rtl="0" algn="l">
                        <a:lnSpc>
                          <a:spcPct val="115000"/>
                        </a:lnSpc>
                        <a:spcBef>
                          <a:spcPts val="0"/>
                        </a:spcBef>
                        <a:spcAft>
                          <a:spcPts val="0"/>
                        </a:spcAft>
                        <a:buSzPts val="700"/>
                        <a:buFont typeface="Manrope Medium"/>
                        <a:buChar char="○"/>
                      </a:pPr>
                      <a:r>
                        <a:rPr lang="en" sz="700">
                          <a:latin typeface="Manrope Medium"/>
                          <a:ea typeface="Manrope Medium"/>
                          <a:cs typeface="Manrope Medium"/>
                          <a:sym typeface="Manrope Medium"/>
                        </a:rPr>
                        <a:t>8052 - Intermediate Care Facilities</a:t>
                      </a:r>
                      <a:endParaRPr sz="700">
                        <a:latin typeface="Manrope Medium"/>
                        <a:ea typeface="Manrope Medium"/>
                        <a:cs typeface="Manrope Medium"/>
                        <a:sym typeface="Manrope Medium"/>
                      </a:endParaRPr>
                    </a:p>
                    <a:p>
                      <a:pPr indent="-158750" lvl="1" marL="457200" rtl="0" algn="l">
                        <a:lnSpc>
                          <a:spcPct val="115000"/>
                        </a:lnSpc>
                        <a:spcBef>
                          <a:spcPts val="0"/>
                        </a:spcBef>
                        <a:spcAft>
                          <a:spcPts val="0"/>
                        </a:spcAft>
                        <a:buSzPts val="700"/>
                        <a:buFont typeface="Manrope Medium"/>
                        <a:buChar char="○"/>
                      </a:pPr>
                      <a:r>
                        <a:rPr lang="en" sz="700">
                          <a:latin typeface="Manrope Medium"/>
                          <a:ea typeface="Manrope Medium"/>
                          <a:cs typeface="Manrope Medium"/>
                          <a:sym typeface="Manrope Medium"/>
                        </a:rPr>
                        <a:t>8063 - Psychiatric Hospitals</a:t>
                      </a:r>
                      <a:endParaRPr sz="700">
                        <a:latin typeface="Manrope Medium"/>
                        <a:ea typeface="Manrope Medium"/>
                        <a:cs typeface="Manrope Medium"/>
                        <a:sym typeface="Manrope Medium"/>
                      </a:endParaRPr>
                    </a:p>
                  </a:txBody>
                  <a:tcPr marT="45700" marB="45700" marR="45700" marL="45700">
                    <a:lnL cap="flat" cmpd="sng" w="9525">
                      <a:solidFill>
                        <a:srgbClr val="E0E0E0"/>
                      </a:solidFill>
                      <a:prstDash val="solid"/>
                      <a:round/>
                      <a:headEnd len="sm" w="sm" type="none"/>
                      <a:tailEnd len="sm" w="sm" type="none"/>
                    </a:lnL>
                    <a:lnR cap="flat" cmpd="sng" w="9525">
                      <a:solidFill>
                        <a:srgbClr val="E0E0E0"/>
                      </a:solidFill>
                      <a:prstDash val="solid"/>
                      <a:round/>
                      <a:headEnd len="sm" w="sm" type="none"/>
                      <a:tailEnd len="sm" w="sm" type="none"/>
                    </a:lnR>
                    <a:lnT cap="flat" cmpd="sng" w="9525">
                      <a:solidFill>
                        <a:srgbClr val="E0E0E0"/>
                      </a:solidFill>
                      <a:prstDash val="solid"/>
                      <a:round/>
                      <a:headEnd len="sm" w="sm" type="none"/>
                      <a:tailEnd len="sm" w="sm" type="none"/>
                    </a:lnT>
                    <a:lnB cap="flat" cmpd="sng" w="9525">
                      <a:solidFill>
                        <a:srgbClr val="E0E0E0"/>
                      </a:solidFill>
                      <a:prstDash val="solid"/>
                      <a:round/>
                      <a:headEnd len="sm" w="sm" type="none"/>
                      <a:tailEnd len="sm" w="sm" type="none"/>
                    </a:lnB>
                  </a:tcPr>
                </a:tc>
              </a:tr>
            </a:tbl>
          </a:graphicData>
        </a:graphic>
      </p:graphicFrame>
      <p:graphicFrame>
        <p:nvGraphicFramePr>
          <p:cNvPr id="128" name="Google Shape;128;p27"/>
          <p:cNvGraphicFramePr/>
          <p:nvPr/>
        </p:nvGraphicFramePr>
        <p:xfrm>
          <a:off x="6209150" y="2794750"/>
          <a:ext cx="3000000" cy="3000000"/>
        </p:xfrm>
        <a:graphic>
          <a:graphicData uri="http://schemas.openxmlformats.org/drawingml/2006/table">
            <a:tbl>
              <a:tblPr>
                <a:noFill/>
                <a:tableStyleId>{0FEEA9ED-BEEA-4300-A05A-3740A5617D12}</a:tableStyleId>
              </a:tblPr>
              <a:tblGrid>
                <a:gridCol w="2697150"/>
              </a:tblGrid>
              <a:tr h="230325">
                <a:tc>
                  <a:txBody>
                    <a:bodyPr/>
                    <a:lstStyle/>
                    <a:p>
                      <a:pPr indent="0" lvl="0" marL="0" marR="0" rtl="0" algn="l">
                        <a:lnSpc>
                          <a:spcPct val="100000"/>
                        </a:lnSpc>
                        <a:spcBef>
                          <a:spcPts val="0"/>
                        </a:spcBef>
                        <a:spcAft>
                          <a:spcPts val="1000"/>
                        </a:spcAft>
                        <a:buNone/>
                      </a:pPr>
                      <a:r>
                        <a:rPr b="1" lang="en" sz="800">
                          <a:latin typeface="Manrope"/>
                          <a:ea typeface="Manrope"/>
                          <a:cs typeface="Manrope"/>
                          <a:sym typeface="Manrope"/>
                        </a:rPr>
                        <a:t>4</a:t>
                      </a:r>
                      <a:r>
                        <a:rPr b="1" lang="en" sz="800">
                          <a:latin typeface="Manrope"/>
                          <a:ea typeface="Manrope"/>
                          <a:cs typeface="Manrope"/>
                          <a:sym typeface="Manrope"/>
                        </a:rPr>
                        <a:t>)  Other indicators </a:t>
                      </a:r>
                      <a:r>
                        <a:rPr lang="en" sz="600">
                          <a:latin typeface="Manrope"/>
                          <a:ea typeface="Manrope"/>
                          <a:cs typeface="Manrope"/>
                          <a:sym typeface="Manrope"/>
                        </a:rPr>
                        <a:t>(signals)</a:t>
                      </a:r>
                      <a:endParaRPr sz="1200"/>
                    </a:p>
                  </a:txBody>
                  <a:tcPr marT="45700" marB="45700" marR="45700" marL="45700" anchor="ctr">
                    <a:lnL cap="flat" cmpd="sng" w="9525">
                      <a:solidFill>
                        <a:srgbClr val="E0E0E0"/>
                      </a:solidFill>
                      <a:prstDash val="solid"/>
                      <a:round/>
                      <a:headEnd len="sm" w="sm" type="none"/>
                      <a:tailEnd len="sm" w="sm" type="none"/>
                    </a:lnL>
                    <a:lnR cap="flat" cmpd="sng" w="9525">
                      <a:solidFill>
                        <a:srgbClr val="E0E0E0"/>
                      </a:solidFill>
                      <a:prstDash val="solid"/>
                      <a:round/>
                      <a:headEnd len="sm" w="sm" type="none"/>
                      <a:tailEnd len="sm" w="sm" type="none"/>
                    </a:lnR>
                    <a:lnT cap="flat" cmpd="sng" w="9525">
                      <a:solidFill>
                        <a:srgbClr val="E0E0E0"/>
                      </a:solidFill>
                      <a:prstDash val="solid"/>
                      <a:round/>
                      <a:headEnd len="sm" w="sm" type="none"/>
                      <a:tailEnd len="sm" w="sm" type="none"/>
                    </a:lnT>
                    <a:lnB cap="flat" cmpd="sng" w="9525">
                      <a:solidFill>
                        <a:srgbClr val="E0E0E0"/>
                      </a:solidFill>
                      <a:prstDash val="solid"/>
                      <a:round/>
                      <a:headEnd len="sm" w="sm" type="none"/>
                      <a:tailEnd len="sm" w="sm" type="none"/>
                    </a:lnB>
                    <a:solidFill>
                      <a:srgbClr val="E0E0E0"/>
                    </a:solidFill>
                  </a:tcPr>
                </a:tc>
              </a:tr>
              <a:tr h="1488675">
                <a:tc>
                  <a:txBody>
                    <a:bodyPr/>
                    <a:lstStyle/>
                    <a:p>
                      <a:pPr indent="-158750" lvl="0" marL="285750" rtl="0" algn="l">
                        <a:lnSpc>
                          <a:spcPct val="115000"/>
                        </a:lnSpc>
                        <a:spcBef>
                          <a:spcPts val="0"/>
                        </a:spcBef>
                        <a:spcAft>
                          <a:spcPts val="0"/>
                        </a:spcAft>
                        <a:buSzPts val="700"/>
                        <a:buFont typeface="Manrope Medium"/>
                        <a:buChar char="●"/>
                      </a:pPr>
                      <a:r>
                        <a:rPr lang="en" sz="700">
                          <a:latin typeface="Manrope Medium"/>
                          <a:ea typeface="Manrope Medium"/>
                          <a:cs typeface="Manrope Medium"/>
                          <a:sym typeface="Manrope Medium"/>
                        </a:rPr>
                        <a:t>Hospital bed count: 50+</a:t>
                      </a:r>
                      <a:endParaRPr sz="700">
                        <a:latin typeface="Manrope Medium"/>
                        <a:ea typeface="Manrope Medium"/>
                        <a:cs typeface="Manrope Medium"/>
                        <a:sym typeface="Manrope Medium"/>
                      </a:endParaRPr>
                    </a:p>
                    <a:p>
                      <a:pPr indent="-158750" lvl="0" marL="285750" rtl="0" algn="l">
                        <a:lnSpc>
                          <a:spcPct val="115000"/>
                        </a:lnSpc>
                        <a:spcBef>
                          <a:spcPts val="0"/>
                        </a:spcBef>
                        <a:spcAft>
                          <a:spcPts val="0"/>
                        </a:spcAft>
                        <a:buSzPts val="700"/>
                        <a:buFont typeface="Manrope Medium"/>
                        <a:buChar char="●"/>
                      </a:pPr>
                      <a:r>
                        <a:rPr lang="en" sz="700">
                          <a:latin typeface="Manrope Medium"/>
                          <a:ea typeface="Manrope Medium"/>
                          <a:cs typeface="Manrope Medium"/>
                          <a:sym typeface="Manrope Medium"/>
                        </a:rPr>
                        <a:t>Growing Accounts Payable department</a:t>
                      </a:r>
                      <a:endParaRPr sz="700">
                        <a:latin typeface="Manrope Medium"/>
                        <a:ea typeface="Manrope Medium"/>
                        <a:cs typeface="Manrope Medium"/>
                        <a:sym typeface="Manrope Medium"/>
                      </a:endParaRPr>
                    </a:p>
                    <a:p>
                      <a:pPr indent="-158750" lvl="0" marL="285750" rtl="0" algn="l">
                        <a:lnSpc>
                          <a:spcPct val="115000"/>
                        </a:lnSpc>
                        <a:spcBef>
                          <a:spcPts val="0"/>
                        </a:spcBef>
                        <a:spcAft>
                          <a:spcPts val="0"/>
                        </a:spcAft>
                        <a:buSzPts val="700"/>
                        <a:buFont typeface="Manrope Medium"/>
                        <a:buChar char="●"/>
                      </a:pPr>
                      <a:r>
                        <a:rPr lang="en" sz="700">
                          <a:latin typeface="Manrope Medium"/>
                          <a:ea typeface="Manrope Medium"/>
                          <a:cs typeface="Manrope Medium"/>
                          <a:sym typeface="Manrope Medium"/>
                        </a:rPr>
                        <a:t>5+ people in Accounts Payable department</a:t>
                      </a:r>
                      <a:endParaRPr sz="700">
                        <a:latin typeface="Manrope Medium"/>
                        <a:ea typeface="Manrope Medium"/>
                        <a:cs typeface="Manrope Medium"/>
                        <a:sym typeface="Manrope Medium"/>
                      </a:endParaRPr>
                    </a:p>
                    <a:p>
                      <a:pPr indent="-158750" lvl="0" marL="285750" rtl="0" algn="l">
                        <a:lnSpc>
                          <a:spcPct val="115000"/>
                        </a:lnSpc>
                        <a:spcBef>
                          <a:spcPts val="0"/>
                        </a:spcBef>
                        <a:spcAft>
                          <a:spcPts val="0"/>
                        </a:spcAft>
                        <a:buSzPts val="700"/>
                        <a:buFont typeface="Manrope Medium"/>
                        <a:buChar char="●"/>
                      </a:pPr>
                      <a:r>
                        <a:rPr lang="en" sz="700">
                          <a:latin typeface="Manrope Medium"/>
                          <a:ea typeface="Manrope Medium"/>
                          <a:cs typeface="Manrope Medium"/>
                          <a:sym typeface="Manrope Medium"/>
                        </a:rPr>
                        <a:t>Process more than 500 invoices per month</a:t>
                      </a:r>
                      <a:endParaRPr sz="700">
                        <a:latin typeface="Manrope Medium"/>
                        <a:ea typeface="Manrope Medium"/>
                        <a:cs typeface="Manrope Medium"/>
                        <a:sym typeface="Manrope Medium"/>
                      </a:endParaRPr>
                    </a:p>
                    <a:p>
                      <a:pPr indent="-158750" lvl="0" marL="285750" rtl="0" algn="l">
                        <a:lnSpc>
                          <a:spcPct val="115000"/>
                        </a:lnSpc>
                        <a:spcBef>
                          <a:spcPts val="0"/>
                        </a:spcBef>
                        <a:spcAft>
                          <a:spcPts val="0"/>
                        </a:spcAft>
                        <a:buSzPts val="700"/>
                        <a:buFont typeface="Manrope Medium"/>
                        <a:buChar char="●"/>
                      </a:pPr>
                      <a:r>
                        <a:rPr lang="en" sz="700">
                          <a:latin typeface="Manrope Medium"/>
                          <a:ea typeface="Manrope Medium"/>
                          <a:cs typeface="Manrope Medium"/>
                          <a:sym typeface="Manrope Medium"/>
                        </a:rPr>
                        <a:t>Attended Dynamics Finance conference</a:t>
                      </a:r>
                      <a:endParaRPr sz="700">
                        <a:latin typeface="Manrope Medium"/>
                        <a:ea typeface="Manrope Medium"/>
                        <a:cs typeface="Manrope Medium"/>
                        <a:sym typeface="Manrope Medium"/>
                      </a:endParaRPr>
                    </a:p>
                    <a:p>
                      <a:pPr indent="-158750" lvl="0" marL="285750" rtl="0" algn="l">
                        <a:lnSpc>
                          <a:spcPct val="115000"/>
                        </a:lnSpc>
                        <a:spcBef>
                          <a:spcPts val="0"/>
                        </a:spcBef>
                        <a:spcAft>
                          <a:spcPts val="0"/>
                        </a:spcAft>
                        <a:buSzPts val="700"/>
                        <a:buFont typeface="Manrope Medium"/>
                        <a:buChar char="●"/>
                      </a:pPr>
                      <a:r>
                        <a:rPr lang="en" sz="700">
                          <a:latin typeface="Manrope Medium"/>
                          <a:ea typeface="Manrope Medium"/>
                          <a:cs typeface="Manrope Medium"/>
                          <a:sym typeface="Manrope Medium"/>
                        </a:rPr>
                        <a:t>Has someone with a role including: “</a:t>
                      </a:r>
                      <a:r>
                        <a:rPr i="1" lang="en" sz="700">
                          <a:latin typeface="Manrope Medium"/>
                          <a:ea typeface="Manrope Medium"/>
                          <a:cs typeface="Manrope Medium"/>
                          <a:sym typeface="Manrope Medium"/>
                        </a:rPr>
                        <a:t>Invoice Operations</a:t>
                      </a:r>
                      <a:r>
                        <a:rPr lang="en" sz="700">
                          <a:latin typeface="Manrope Medium"/>
                          <a:ea typeface="Manrope Medium"/>
                          <a:cs typeface="Manrope Medium"/>
                          <a:sym typeface="Manrope Medium"/>
                        </a:rPr>
                        <a:t>” or “</a:t>
                      </a:r>
                      <a:r>
                        <a:rPr i="1" lang="en" sz="700">
                          <a:latin typeface="Manrope Medium"/>
                          <a:ea typeface="Manrope Medium"/>
                          <a:cs typeface="Manrope Medium"/>
                          <a:sym typeface="Manrope Medium"/>
                        </a:rPr>
                        <a:t>Billing Operations</a:t>
                      </a:r>
                      <a:r>
                        <a:rPr lang="en" sz="700">
                          <a:latin typeface="Manrope Medium"/>
                          <a:ea typeface="Manrope Medium"/>
                          <a:cs typeface="Manrope Medium"/>
                          <a:sym typeface="Manrope Medium"/>
                        </a:rPr>
                        <a:t>” </a:t>
                      </a:r>
                      <a:r>
                        <a:rPr lang="en" sz="700">
                          <a:latin typeface="Manrope Medium"/>
                          <a:ea typeface="Manrope Medium"/>
                          <a:cs typeface="Manrope Medium"/>
                          <a:sym typeface="Manrope Medium"/>
                        </a:rPr>
                        <a:t>(these are</a:t>
                      </a:r>
                      <a:r>
                        <a:rPr lang="en" sz="700">
                          <a:latin typeface="Manrope Medium"/>
                          <a:ea typeface="Manrope Medium"/>
                          <a:cs typeface="Manrope Medium"/>
                          <a:sym typeface="Manrope Medium"/>
                        </a:rPr>
                        <a:t> new industry roles dedicated to installation and management of </a:t>
                      </a:r>
                      <a:r>
                        <a:rPr lang="en" sz="700">
                          <a:latin typeface="Manrope Medium"/>
                          <a:ea typeface="Manrope Medium"/>
                          <a:cs typeface="Manrope Medium"/>
                          <a:sym typeface="Manrope Medium"/>
                        </a:rPr>
                        <a:t>invoice</a:t>
                      </a:r>
                      <a:r>
                        <a:rPr lang="en" sz="700">
                          <a:latin typeface="Manrope Medium"/>
                          <a:ea typeface="Manrope Medium"/>
                          <a:cs typeface="Manrope Medium"/>
                          <a:sym typeface="Manrope Medium"/>
                        </a:rPr>
                        <a:t> automation processes and tools.</a:t>
                      </a:r>
                      <a:endParaRPr sz="700">
                        <a:latin typeface="Manrope Medium"/>
                        <a:ea typeface="Manrope Medium"/>
                        <a:cs typeface="Manrope Medium"/>
                        <a:sym typeface="Manrope Medium"/>
                      </a:endParaRPr>
                    </a:p>
                  </a:txBody>
                  <a:tcPr marT="45700" marB="45700" marR="45700" marL="45700">
                    <a:lnL cap="flat" cmpd="sng" w="9525">
                      <a:solidFill>
                        <a:srgbClr val="E0E0E0"/>
                      </a:solidFill>
                      <a:prstDash val="solid"/>
                      <a:round/>
                      <a:headEnd len="sm" w="sm" type="none"/>
                      <a:tailEnd len="sm" w="sm" type="none"/>
                    </a:lnL>
                    <a:lnR cap="flat" cmpd="sng" w="9525">
                      <a:solidFill>
                        <a:srgbClr val="E0E0E0"/>
                      </a:solidFill>
                      <a:prstDash val="solid"/>
                      <a:round/>
                      <a:headEnd len="sm" w="sm" type="none"/>
                      <a:tailEnd len="sm" w="sm" type="none"/>
                    </a:lnR>
                    <a:lnT cap="flat" cmpd="sng" w="9525">
                      <a:solidFill>
                        <a:srgbClr val="E0E0E0"/>
                      </a:solidFill>
                      <a:prstDash val="solid"/>
                      <a:round/>
                      <a:headEnd len="sm" w="sm" type="none"/>
                      <a:tailEnd len="sm" w="sm" type="none"/>
                    </a:lnT>
                    <a:lnB cap="flat" cmpd="sng" w="9525">
                      <a:solidFill>
                        <a:srgbClr val="E0E0E0"/>
                      </a:solidFill>
                      <a:prstDash val="solid"/>
                      <a:round/>
                      <a:headEnd len="sm" w="sm" type="none"/>
                      <a:tailEnd len="sm" w="sm" type="none"/>
                    </a:lnB>
                  </a:tcPr>
                </a:tc>
              </a:tr>
            </a:tbl>
          </a:graphicData>
        </a:graphic>
      </p:graphicFrame>
      <p:graphicFrame>
        <p:nvGraphicFramePr>
          <p:cNvPr id="129" name="Google Shape;129;p27"/>
          <p:cNvGraphicFramePr/>
          <p:nvPr/>
        </p:nvGraphicFramePr>
        <p:xfrm>
          <a:off x="3330400" y="2794750"/>
          <a:ext cx="3000000" cy="3000000"/>
        </p:xfrm>
        <a:graphic>
          <a:graphicData uri="http://schemas.openxmlformats.org/drawingml/2006/table">
            <a:tbl>
              <a:tblPr>
                <a:noFill/>
                <a:tableStyleId>{0FEEA9ED-BEEA-4300-A05A-3740A5617D12}</a:tableStyleId>
              </a:tblPr>
              <a:tblGrid>
                <a:gridCol w="2697150"/>
              </a:tblGrid>
              <a:tr h="225425">
                <a:tc>
                  <a:txBody>
                    <a:bodyPr/>
                    <a:lstStyle/>
                    <a:p>
                      <a:pPr indent="0" lvl="0" marL="0" marR="0" rtl="0" algn="l">
                        <a:lnSpc>
                          <a:spcPct val="100000"/>
                        </a:lnSpc>
                        <a:spcBef>
                          <a:spcPts val="0"/>
                        </a:spcBef>
                        <a:spcAft>
                          <a:spcPts val="1000"/>
                        </a:spcAft>
                        <a:buNone/>
                      </a:pPr>
                      <a:r>
                        <a:rPr b="1" lang="en" sz="800">
                          <a:latin typeface="Manrope"/>
                          <a:ea typeface="Manrope"/>
                          <a:cs typeface="Manrope"/>
                          <a:sym typeface="Manrope"/>
                        </a:rPr>
                        <a:t>3</a:t>
                      </a:r>
                      <a:r>
                        <a:rPr b="1" lang="en" sz="800">
                          <a:latin typeface="Manrope"/>
                          <a:ea typeface="Manrope"/>
                          <a:cs typeface="Manrope"/>
                          <a:sym typeface="Manrope"/>
                        </a:rPr>
                        <a:t>)  Technographics </a:t>
                      </a:r>
                      <a:r>
                        <a:rPr lang="en" sz="600">
                          <a:latin typeface="Manrope"/>
                          <a:ea typeface="Manrope"/>
                          <a:cs typeface="Manrope"/>
                          <a:sym typeface="Manrope"/>
                        </a:rPr>
                        <a:t>(filters or signals)</a:t>
                      </a:r>
                      <a:endParaRPr sz="1200"/>
                    </a:p>
                  </a:txBody>
                  <a:tcPr marT="45700" marB="45700" marR="45700" marL="45700" anchor="ctr">
                    <a:lnL cap="flat" cmpd="sng" w="9525">
                      <a:solidFill>
                        <a:srgbClr val="E0E0E0"/>
                      </a:solidFill>
                      <a:prstDash val="solid"/>
                      <a:round/>
                      <a:headEnd len="sm" w="sm" type="none"/>
                      <a:tailEnd len="sm" w="sm" type="none"/>
                    </a:lnL>
                    <a:lnR cap="flat" cmpd="sng" w="9525">
                      <a:solidFill>
                        <a:srgbClr val="E0E0E0"/>
                      </a:solidFill>
                      <a:prstDash val="solid"/>
                      <a:round/>
                      <a:headEnd len="sm" w="sm" type="none"/>
                      <a:tailEnd len="sm" w="sm" type="none"/>
                    </a:lnR>
                    <a:lnT cap="flat" cmpd="sng" w="9525">
                      <a:solidFill>
                        <a:srgbClr val="E0E0E0"/>
                      </a:solidFill>
                      <a:prstDash val="solid"/>
                      <a:round/>
                      <a:headEnd len="sm" w="sm" type="none"/>
                      <a:tailEnd len="sm" w="sm" type="none"/>
                    </a:lnT>
                    <a:lnB cap="flat" cmpd="sng" w="9525">
                      <a:solidFill>
                        <a:srgbClr val="E0E0E0"/>
                      </a:solidFill>
                      <a:prstDash val="solid"/>
                      <a:round/>
                      <a:headEnd len="sm" w="sm" type="none"/>
                      <a:tailEnd len="sm" w="sm" type="none"/>
                    </a:lnB>
                    <a:solidFill>
                      <a:srgbClr val="E0E0E0"/>
                    </a:solidFill>
                  </a:tcPr>
                </a:tc>
              </a:tr>
              <a:tr h="1493575">
                <a:tc>
                  <a:txBody>
                    <a:bodyPr/>
                    <a:lstStyle/>
                    <a:p>
                      <a:pPr indent="-158750" lvl="0" marL="285750" rtl="0" algn="l">
                        <a:lnSpc>
                          <a:spcPct val="115000"/>
                        </a:lnSpc>
                        <a:spcBef>
                          <a:spcPts val="0"/>
                        </a:spcBef>
                        <a:spcAft>
                          <a:spcPts val="0"/>
                        </a:spcAft>
                        <a:buSzPts val="700"/>
                        <a:buFont typeface="Manrope Medium"/>
                        <a:buChar char="●"/>
                      </a:pPr>
                      <a:r>
                        <a:rPr lang="en" sz="700">
                          <a:latin typeface="Manrope Medium"/>
                          <a:ea typeface="Manrope Medium"/>
                          <a:cs typeface="Manrope Medium"/>
                          <a:sym typeface="Manrope Medium"/>
                        </a:rPr>
                        <a:t>Use Microsoft Dynamics 365 products:</a:t>
                      </a:r>
                      <a:endParaRPr sz="700">
                        <a:latin typeface="Manrope Medium"/>
                        <a:ea typeface="Manrope Medium"/>
                        <a:cs typeface="Manrope Medium"/>
                        <a:sym typeface="Manrope Medium"/>
                      </a:endParaRPr>
                    </a:p>
                    <a:p>
                      <a:pPr indent="-158750" lvl="1" marL="457200" marR="0" rtl="0" algn="l">
                        <a:lnSpc>
                          <a:spcPct val="115000"/>
                        </a:lnSpc>
                        <a:spcBef>
                          <a:spcPts val="0"/>
                        </a:spcBef>
                        <a:spcAft>
                          <a:spcPts val="0"/>
                        </a:spcAft>
                        <a:buSzPts val="700"/>
                        <a:buFont typeface="Manrope Medium"/>
                        <a:buChar char="○"/>
                      </a:pPr>
                      <a:r>
                        <a:rPr lang="en" sz="700">
                          <a:latin typeface="Manrope Medium"/>
                          <a:ea typeface="Manrope Medium"/>
                          <a:cs typeface="Manrope Medium"/>
                          <a:sym typeface="Manrope Medium"/>
                        </a:rPr>
                        <a:t>“Finance” or “Supply Chain Management”</a:t>
                      </a:r>
                      <a:endParaRPr sz="700">
                        <a:latin typeface="Manrope Medium"/>
                        <a:ea typeface="Manrope Medium"/>
                        <a:cs typeface="Manrope Medium"/>
                        <a:sym typeface="Manrope Medium"/>
                      </a:endParaRPr>
                    </a:p>
                    <a:p>
                      <a:pPr indent="0" lvl="0" marL="0" marR="0" rtl="0" algn="l">
                        <a:lnSpc>
                          <a:spcPct val="115000"/>
                        </a:lnSpc>
                        <a:spcBef>
                          <a:spcPts val="0"/>
                        </a:spcBef>
                        <a:spcAft>
                          <a:spcPts val="0"/>
                        </a:spcAft>
                        <a:buNone/>
                      </a:pPr>
                      <a:r>
                        <a:t/>
                      </a:r>
                      <a:endParaRPr sz="700">
                        <a:latin typeface="Manrope Medium"/>
                        <a:ea typeface="Manrope Medium"/>
                        <a:cs typeface="Manrope Medium"/>
                        <a:sym typeface="Manrope Medium"/>
                      </a:endParaRPr>
                    </a:p>
                    <a:p>
                      <a:pPr indent="-158750" lvl="0" marL="285750" rtl="0" algn="l">
                        <a:lnSpc>
                          <a:spcPct val="115000"/>
                        </a:lnSpc>
                        <a:spcBef>
                          <a:spcPts val="0"/>
                        </a:spcBef>
                        <a:spcAft>
                          <a:spcPts val="0"/>
                        </a:spcAft>
                        <a:buSzPts val="700"/>
                        <a:buFont typeface="Manrope Medium"/>
                        <a:buChar char="●"/>
                      </a:pPr>
                      <a:r>
                        <a:rPr lang="en" sz="700">
                          <a:latin typeface="Manrope Medium"/>
                          <a:ea typeface="Manrope Medium"/>
                          <a:cs typeface="Manrope Medium"/>
                          <a:sym typeface="Manrope Medium"/>
                        </a:rPr>
                        <a:t>Use SuperInvoice software (our competitor)</a:t>
                      </a:r>
                      <a:endParaRPr sz="700">
                        <a:latin typeface="Manrope Medium"/>
                        <a:ea typeface="Manrope Medium"/>
                        <a:cs typeface="Manrope Medium"/>
                        <a:sym typeface="Manrope Medium"/>
                      </a:endParaRPr>
                    </a:p>
                    <a:p>
                      <a:pPr indent="-165100" lvl="1" marL="457200" marR="0" rtl="0" algn="l">
                        <a:lnSpc>
                          <a:spcPct val="115000"/>
                        </a:lnSpc>
                        <a:spcBef>
                          <a:spcPts val="0"/>
                        </a:spcBef>
                        <a:spcAft>
                          <a:spcPts val="0"/>
                        </a:spcAft>
                        <a:buSzPts val="800"/>
                        <a:buFont typeface="Manrope Medium"/>
                        <a:buChar char="○"/>
                      </a:pPr>
                      <a:r>
                        <a:rPr lang="en" sz="700">
                          <a:latin typeface="Manrope Medium"/>
                          <a:ea typeface="Manrope Medium"/>
                          <a:cs typeface="Manrope Medium"/>
                          <a:sym typeface="Manrope Medium"/>
                        </a:rPr>
                        <a:t>This is an outdated on-prem software that is being sunsetted. We know we can beat it. Many customers will need to replace their systems soon. We have better features, a lower price and free migration service</a:t>
                      </a:r>
                      <a:r>
                        <a:rPr lang="en" sz="800">
                          <a:latin typeface="Manrope Medium"/>
                          <a:ea typeface="Manrope Medium"/>
                          <a:cs typeface="Manrope Medium"/>
                          <a:sym typeface="Manrope Medium"/>
                        </a:rPr>
                        <a:t>s.</a:t>
                      </a:r>
                      <a:endParaRPr sz="800">
                        <a:latin typeface="Manrope Medium"/>
                        <a:ea typeface="Manrope Medium"/>
                        <a:cs typeface="Manrope Medium"/>
                        <a:sym typeface="Manrope Medium"/>
                      </a:endParaRPr>
                    </a:p>
                    <a:p>
                      <a:pPr indent="0" lvl="0" marL="0" marR="0" rtl="0" algn="l">
                        <a:lnSpc>
                          <a:spcPct val="115000"/>
                        </a:lnSpc>
                        <a:spcBef>
                          <a:spcPts val="0"/>
                        </a:spcBef>
                        <a:spcAft>
                          <a:spcPts val="0"/>
                        </a:spcAft>
                        <a:buNone/>
                      </a:pPr>
                      <a:r>
                        <a:t/>
                      </a:r>
                      <a:endParaRPr sz="800">
                        <a:latin typeface="Manrope Medium"/>
                        <a:ea typeface="Manrope Medium"/>
                        <a:cs typeface="Manrope Medium"/>
                        <a:sym typeface="Manrope Medium"/>
                      </a:endParaRPr>
                    </a:p>
                  </a:txBody>
                  <a:tcPr marT="45700" marB="45700" marR="45700" marL="45700">
                    <a:lnL cap="flat" cmpd="sng" w="9525">
                      <a:solidFill>
                        <a:srgbClr val="E0E0E0"/>
                      </a:solidFill>
                      <a:prstDash val="solid"/>
                      <a:round/>
                      <a:headEnd len="sm" w="sm" type="none"/>
                      <a:tailEnd len="sm" w="sm" type="none"/>
                    </a:lnL>
                    <a:lnR cap="flat" cmpd="sng" w="9525">
                      <a:solidFill>
                        <a:srgbClr val="E0E0E0"/>
                      </a:solidFill>
                      <a:prstDash val="solid"/>
                      <a:round/>
                      <a:headEnd len="sm" w="sm" type="none"/>
                      <a:tailEnd len="sm" w="sm" type="none"/>
                    </a:lnR>
                    <a:lnT cap="flat" cmpd="sng" w="9525">
                      <a:solidFill>
                        <a:srgbClr val="E0E0E0"/>
                      </a:solidFill>
                      <a:prstDash val="solid"/>
                      <a:round/>
                      <a:headEnd len="sm" w="sm" type="none"/>
                      <a:tailEnd len="sm" w="sm" type="none"/>
                    </a:lnT>
                    <a:lnB cap="flat" cmpd="sng" w="9525">
                      <a:solidFill>
                        <a:srgbClr val="E0E0E0"/>
                      </a:solidFill>
                      <a:prstDash val="solid"/>
                      <a:round/>
                      <a:headEnd len="sm" w="sm" type="none"/>
                      <a:tailEnd len="sm" w="sm" type="none"/>
                    </a:lnB>
                  </a:tcPr>
                </a:tc>
              </a:tr>
            </a:tbl>
          </a:graphicData>
        </a:graphic>
      </p:graphicFrame>
      <p:sp>
        <p:nvSpPr>
          <p:cNvPr id="130" name="Google Shape;130;p27">
            <a:hlinkClick r:id="rId3"/>
          </p:cNvPr>
          <p:cNvSpPr/>
          <p:nvPr/>
        </p:nvSpPr>
        <p:spPr>
          <a:xfrm>
            <a:off x="3276125" y="4745425"/>
            <a:ext cx="731700" cy="22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AFA"/>
        </a:solidFill>
      </p:bgPr>
    </p:bg>
    <p:spTree>
      <p:nvGrpSpPr>
        <p:cNvPr id="134" name="Shape 134"/>
        <p:cNvGrpSpPr/>
        <p:nvPr/>
      </p:nvGrpSpPr>
      <p:grpSpPr>
        <a:xfrm>
          <a:off x="0" y="0"/>
          <a:ext cx="0" cy="0"/>
          <a:chOff x="0" y="0"/>
          <a:chExt cx="0" cy="0"/>
        </a:xfrm>
      </p:grpSpPr>
      <p:sp>
        <p:nvSpPr>
          <p:cNvPr id="135" name="Google Shape;135;p2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graphicFrame>
        <p:nvGraphicFramePr>
          <p:cNvPr id="136" name="Google Shape;136;p28"/>
          <p:cNvGraphicFramePr/>
          <p:nvPr/>
        </p:nvGraphicFramePr>
        <p:xfrm>
          <a:off x="468550" y="1174575"/>
          <a:ext cx="3000000" cy="3000000"/>
        </p:xfrm>
        <a:graphic>
          <a:graphicData uri="http://schemas.openxmlformats.org/drawingml/2006/table">
            <a:tbl>
              <a:tblPr>
                <a:noFill/>
                <a:tableStyleId>{0FEEA9ED-BEEA-4300-A05A-3740A5617D12}</a:tableStyleId>
              </a:tblPr>
              <a:tblGrid>
                <a:gridCol w="3871925"/>
              </a:tblGrid>
              <a:tr h="356125">
                <a:tc>
                  <a:txBody>
                    <a:bodyPr/>
                    <a:lstStyle/>
                    <a:p>
                      <a:pPr indent="0" lvl="0" marL="0" marR="0" rtl="0" algn="l">
                        <a:lnSpc>
                          <a:spcPct val="100000"/>
                        </a:lnSpc>
                        <a:spcBef>
                          <a:spcPts val="0"/>
                        </a:spcBef>
                        <a:spcAft>
                          <a:spcPts val="0"/>
                        </a:spcAft>
                        <a:buNone/>
                      </a:pPr>
                      <a:r>
                        <a:rPr b="1" lang="en" sz="900">
                          <a:latin typeface="Manrope"/>
                          <a:ea typeface="Manrope"/>
                          <a:cs typeface="Manrope"/>
                          <a:sym typeface="Manrope"/>
                        </a:rPr>
                        <a:t>1) Companies that “fit”</a:t>
                      </a:r>
                      <a:endParaRPr b="1" sz="900">
                        <a:latin typeface="Manrope"/>
                        <a:ea typeface="Manrope"/>
                        <a:cs typeface="Manrope"/>
                        <a:sym typeface="Manrope"/>
                      </a:endParaRPr>
                    </a:p>
                    <a:p>
                      <a:pPr indent="0" lvl="0" marL="0" rtl="0" algn="l">
                        <a:spcBef>
                          <a:spcPts val="400"/>
                        </a:spcBef>
                        <a:spcAft>
                          <a:spcPts val="1000"/>
                        </a:spcAft>
                        <a:buNone/>
                      </a:pPr>
                      <a:r>
                        <a:rPr lang="en" sz="700">
                          <a:latin typeface="Manrope"/>
                          <a:ea typeface="Manrope"/>
                          <a:cs typeface="Manrope"/>
                          <a:sym typeface="Manrope"/>
                        </a:rPr>
                        <a:t>Which of your customer accounts exemplify your ICP?</a:t>
                      </a:r>
                      <a:endParaRPr b="1" sz="900">
                        <a:latin typeface="Manrope"/>
                        <a:ea typeface="Manrope"/>
                        <a:cs typeface="Manrope"/>
                        <a:sym typeface="Manrope"/>
                      </a:endParaRPr>
                    </a:p>
                  </a:txBody>
                  <a:tcPr marT="45700" marB="45700" marR="45700" marL="45700" anchor="ctr">
                    <a:lnL cap="flat" cmpd="sng" w="9525">
                      <a:solidFill>
                        <a:srgbClr val="E0E0E0"/>
                      </a:solidFill>
                      <a:prstDash val="solid"/>
                      <a:round/>
                      <a:headEnd len="sm" w="sm" type="none"/>
                      <a:tailEnd len="sm" w="sm" type="none"/>
                    </a:lnL>
                    <a:lnR cap="flat" cmpd="sng" w="9525">
                      <a:solidFill>
                        <a:srgbClr val="E0E0E0"/>
                      </a:solidFill>
                      <a:prstDash val="solid"/>
                      <a:round/>
                      <a:headEnd len="sm" w="sm" type="none"/>
                      <a:tailEnd len="sm" w="sm" type="none"/>
                    </a:lnR>
                    <a:lnT cap="flat" cmpd="sng" w="9525">
                      <a:solidFill>
                        <a:srgbClr val="E0E0E0"/>
                      </a:solidFill>
                      <a:prstDash val="solid"/>
                      <a:round/>
                      <a:headEnd len="sm" w="sm" type="none"/>
                      <a:tailEnd len="sm" w="sm" type="none"/>
                    </a:lnT>
                    <a:lnB cap="flat" cmpd="sng" w="9525">
                      <a:solidFill>
                        <a:srgbClr val="E0E0E0"/>
                      </a:solidFill>
                      <a:prstDash val="solid"/>
                      <a:round/>
                      <a:headEnd len="sm" w="sm" type="none"/>
                      <a:tailEnd len="sm" w="sm" type="none"/>
                    </a:lnB>
                    <a:solidFill>
                      <a:srgbClr val="E0E0E0"/>
                    </a:solidFill>
                  </a:tcPr>
                </a:tc>
              </a:tr>
              <a:tr h="1234925">
                <a:tc>
                  <a:txBody>
                    <a:bodyPr/>
                    <a:lstStyle/>
                    <a:p>
                      <a:pPr indent="-165100" lvl="0" marL="285750" rtl="0" algn="l">
                        <a:lnSpc>
                          <a:spcPct val="115000"/>
                        </a:lnSpc>
                        <a:spcBef>
                          <a:spcPts val="0"/>
                        </a:spcBef>
                        <a:spcAft>
                          <a:spcPts val="0"/>
                        </a:spcAft>
                        <a:buSzPts val="800"/>
                        <a:buFont typeface="Manrope Medium"/>
                        <a:buChar char="●"/>
                      </a:pPr>
                      <a:r>
                        <a:t/>
                      </a:r>
                      <a:endParaRPr sz="800">
                        <a:latin typeface="Manrope Medium"/>
                        <a:ea typeface="Manrope Medium"/>
                        <a:cs typeface="Manrope Medium"/>
                        <a:sym typeface="Manrope Medium"/>
                      </a:endParaRPr>
                    </a:p>
                  </a:txBody>
                  <a:tcPr marT="45700" marB="45700" marR="45700" marL="45700">
                    <a:lnL cap="flat" cmpd="sng" w="9525">
                      <a:solidFill>
                        <a:srgbClr val="E0E0E0"/>
                      </a:solidFill>
                      <a:prstDash val="solid"/>
                      <a:round/>
                      <a:headEnd len="sm" w="sm" type="none"/>
                      <a:tailEnd len="sm" w="sm" type="none"/>
                    </a:lnL>
                    <a:lnR cap="flat" cmpd="sng" w="9525">
                      <a:solidFill>
                        <a:srgbClr val="E0E0E0"/>
                      </a:solidFill>
                      <a:prstDash val="solid"/>
                      <a:round/>
                      <a:headEnd len="sm" w="sm" type="none"/>
                      <a:tailEnd len="sm" w="sm" type="none"/>
                    </a:lnR>
                    <a:lnT cap="flat" cmpd="sng" w="9525">
                      <a:solidFill>
                        <a:srgbClr val="E0E0E0"/>
                      </a:solidFill>
                      <a:prstDash val="solid"/>
                      <a:round/>
                      <a:headEnd len="sm" w="sm" type="none"/>
                      <a:tailEnd len="sm" w="sm" type="none"/>
                    </a:lnT>
                    <a:lnB cap="flat" cmpd="sng" w="9525">
                      <a:solidFill>
                        <a:srgbClr val="E0E0E0"/>
                      </a:solidFill>
                      <a:prstDash val="solid"/>
                      <a:round/>
                      <a:headEnd len="sm" w="sm" type="none"/>
                      <a:tailEnd len="sm" w="sm" type="none"/>
                    </a:lnB>
                  </a:tcPr>
                </a:tc>
              </a:tr>
            </a:tbl>
          </a:graphicData>
        </a:graphic>
      </p:graphicFrame>
      <p:graphicFrame>
        <p:nvGraphicFramePr>
          <p:cNvPr id="137" name="Google Shape;137;p28"/>
          <p:cNvGraphicFramePr/>
          <p:nvPr/>
        </p:nvGraphicFramePr>
        <p:xfrm>
          <a:off x="4679850" y="1174575"/>
          <a:ext cx="3000000" cy="3000000"/>
        </p:xfrm>
        <a:graphic>
          <a:graphicData uri="http://schemas.openxmlformats.org/drawingml/2006/table">
            <a:tbl>
              <a:tblPr>
                <a:noFill/>
                <a:tableStyleId>{0FEEA9ED-BEEA-4300-A05A-3740A5617D12}</a:tableStyleId>
              </a:tblPr>
              <a:tblGrid>
                <a:gridCol w="3871925"/>
              </a:tblGrid>
              <a:tr h="394025">
                <a:tc>
                  <a:txBody>
                    <a:bodyPr/>
                    <a:lstStyle/>
                    <a:p>
                      <a:pPr indent="0" lvl="0" marL="0" marR="0" rtl="0" algn="l">
                        <a:lnSpc>
                          <a:spcPct val="100000"/>
                        </a:lnSpc>
                        <a:spcBef>
                          <a:spcPts val="0"/>
                        </a:spcBef>
                        <a:spcAft>
                          <a:spcPts val="0"/>
                        </a:spcAft>
                        <a:buNone/>
                      </a:pPr>
                      <a:r>
                        <a:rPr b="1" lang="en" sz="900">
                          <a:latin typeface="Manrope"/>
                          <a:ea typeface="Manrope"/>
                          <a:cs typeface="Manrope"/>
                          <a:sym typeface="Manrope"/>
                        </a:rPr>
                        <a:t>2) Firmographics/demographics </a:t>
                      </a:r>
                      <a:r>
                        <a:rPr lang="en" sz="700">
                          <a:latin typeface="Manrope"/>
                          <a:ea typeface="Manrope"/>
                          <a:cs typeface="Manrope"/>
                          <a:sym typeface="Manrope"/>
                        </a:rPr>
                        <a:t>(filters or signals)</a:t>
                      </a:r>
                      <a:endParaRPr b="1" sz="900">
                        <a:latin typeface="Manrope"/>
                        <a:ea typeface="Manrope"/>
                        <a:cs typeface="Manrope"/>
                        <a:sym typeface="Manrope"/>
                      </a:endParaRPr>
                    </a:p>
                    <a:p>
                      <a:pPr indent="0" lvl="0" marL="0" marR="0" rtl="0" algn="l">
                        <a:lnSpc>
                          <a:spcPct val="100000"/>
                        </a:lnSpc>
                        <a:spcBef>
                          <a:spcPts val="400"/>
                        </a:spcBef>
                        <a:spcAft>
                          <a:spcPts val="1000"/>
                        </a:spcAft>
                        <a:buNone/>
                      </a:pPr>
                      <a:r>
                        <a:rPr lang="en" sz="700">
                          <a:latin typeface="Manrope"/>
                          <a:ea typeface="Manrope"/>
                          <a:cs typeface="Manrope"/>
                          <a:sym typeface="Manrope"/>
                        </a:rPr>
                        <a:t>What technology do companies from your ICP use? Which are filters vs. signals?</a:t>
                      </a:r>
                      <a:endParaRPr sz="700">
                        <a:latin typeface="Manrope"/>
                        <a:ea typeface="Manrope"/>
                        <a:cs typeface="Manrope"/>
                        <a:sym typeface="Manrope"/>
                      </a:endParaRPr>
                    </a:p>
                  </a:txBody>
                  <a:tcPr marT="45700" marB="45700" marR="45700" marL="45700" anchor="ctr">
                    <a:lnL cap="flat" cmpd="sng" w="9525">
                      <a:solidFill>
                        <a:srgbClr val="E0E0E0"/>
                      </a:solidFill>
                      <a:prstDash val="solid"/>
                      <a:round/>
                      <a:headEnd len="sm" w="sm" type="none"/>
                      <a:tailEnd len="sm" w="sm" type="none"/>
                    </a:lnL>
                    <a:lnR cap="flat" cmpd="sng" w="9525">
                      <a:solidFill>
                        <a:srgbClr val="E0E0E0"/>
                      </a:solidFill>
                      <a:prstDash val="solid"/>
                      <a:round/>
                      <a:headEnd len="sm" w="sm" type="none"/>
                      <a:tailEnd len="sm" w="sm" type="none"/>
                    </a:lnR>
                    <a:lnT cap="flat" cmpd="sng" w="9525">
                      <a:solidFill>
                        <a:srgbClr val="E0E0E0"/>
                      </a:solidFill>
                      <a:prstDash val="solid"/>
                      <a:round/>
                      <a:headEnd len="sm" w="sm" type="none"/>
                      <a:tailEnd len="sm" w="sm" type="none"/>
                    </a:lnT>
                    <a:lnB cap="flat" cmpd="sng" w="9525">
                      <a:solidFill>
                        <a:srgbClr val="E0E0E0"/>
                      </a:solidFill>
                      <a:prstDash val="solid"/>
                      <a:round/>
                      <a:headEnd len="sm" w="sm" type="none"/>
                      <a:tailEnd len="sm" w="sm" type="none"/>
                    </a:lnB>
                    <a:solidFill>
                      <a:srgbClr val="E0E0E0"/>
                    </a:solidFill>
                  </a:tcPr>
                </a:tc>
              </a:tr>
              <a:tr h="1197025">
                <a:tc>
                  <a:txBody>
                    <a:bodyPr/>
                    <a:lstStyle/>
                    <a:p>
                      <a:pPr indent="-165100" lvl="0" marL="285750" rtl="0" algn="l">
                        <a:lnSpc>
                          <a:spcPct val="115000"/>
                        </a:lnSpc>
                        <a:spcBef>
                          <a:spcPts val="0"/>
                        </a:spcBef>
                        <a:spcAft>
                          <a:spcPts val="0"/>
                        </a:spcAft>
                        <a:buSzPts val="800"/>
                        <a:buFont typeface="Manrope Medium"/>
                        <a:buChar char="●"/>
                      </a:pPr>
                      <a:r>
                        <a:t/>
                      </a:r>
                      <a:endParaRPr sz="800">
                        <a:latin typeface="Manrope Medium"/>
                        <a:ea typeface="Manrope Medium"/>
                        <a:cs typeface="Manrope Medium"/>
                        <a:sym typeface="Manrope Medium"/>
                      </a:endParaRPr>
                    </a:p>
                  </a:txBody>
                  <a:tcPr marT="45700" marB="45700" marR="45700" marL="45700">
                    <a:lnL cap="flat" cmpd="sng" w="9525">
                      <a:solidFill>
                        <a:srgbClr val="E0E0E0"/>
                      </a:solidFill>
                      <a:prstDash val="solid"/>
                      <a:round/>
                      <a:headEnd len="sm" w="sm" type="none"/>
                      <a:tailEnd len="sm" w="sm" type="none"/>
                    </a:lnL>
                    <a:lnR cap="flat" cmpd="sng" w="9525">
                      <a:solidFill>
                        <a:srgbClr val="E0E0E0"/>
                      </a:solidFill>
                      <a:prstDash val="solid"/>
                      <a:round/>
                      <a:headEnd len="sm" w="sm" type="none"/>
                      <a:tailEnd len="sm" w="sm" type="none"/>
                    </a:lnR>
                    <a:lnT cap="flat" cmpd="sng" w="9525">
                      <a:solidFill>
                        <a:srgbClr val="E0E0E0"/>
                      </a:solidFill>
                      <a:prstDash val="solid"/>
                      <a:round/>
                      <a:headEnd len="sm" w="sm" type="none"/>
                      <a:tailEnd len="sm" w="sm" type="none"/>
                    </a:lnT>
                    <a:lnB cap="flat" cmpd="sng" w="9525">
                      <a:solidFill>
                        <a:srgbClr val="E0E0E0"/>
                      </a:solidFill>
                      <a:prstDash val="solid"/>
                      <a:round/>
                      <a:headEnd len="sm" w="sm" type="none"/>
                      <a:tailEnd len="sm" w="sm" type="none"/>
                    </a:lnB>
                  </a:tcPr>
                </a:tc>
              </a:tr>
            </a:tbl>
          </a:graphicData>
        </a:graphic>
      </p:graphicFrame>
      <p:graphicFrame>
        <p:nvGraphicFramePr>
          <p:cNvPr id="138" name="Google Shape;138;p28"/>
          <p:cNvGraphicFramePr/>
          <p:nvPr/>
        </p:nvGraphicFramePr>
        <p:xfrm>
          <a:off x="468550" y="3031675"/>
          <a:ext cx="3000000" cy="3000000"/>
        </p:xfrm>
        <a:graphic>
          <a:graphicData uri="http://schemas.openxmlformats.org/drawingml/2006/table">
            <a:tbl>
              <a:tblPr>
                <a:noFill/>
                <a:tableStyleId>{0FEEA9ED-BEEA-4300-A05A-3740A5617D12}</a:tableStyleId>
              </a:tblPr>
              <a:tblGrid>
                <a:gridCol w="3871925"/>
              </a:tblGrid>
              <a:tr h="369400">
                <a:tc>
                  <a:txBody>
                    <a:bodyPr/>
                    <a:lstStyle/>
                    <a:p>
                      <a:pPr indent="0" lvl="0" marL="0" marR="0" rtl="0" algn="l">
                        <a:lnSpc>
                          <a:spcPct val="100000"/>
                        </a:lnSpc>
                        <a:spcBef>
                          <a:spcPts val="0"/>
                        </a:spcBef>
                        <a:spcAft>
                          <a:spcPts val="0"/>
                        </a:spcAft>
                        <a:buNone/>
                      </a:pPr>
                      <a:r>
                        <a:rPr b="1" lang="en" sz="900">
                          <a:latin typeface="Manrope"/>
                          <a:ea typeface="Manrope"/>
                          <a:cs typeface="Manrope"/>
                          <a:sym typeface="Manrope"/>
                        </a:rPr>
                        <a:t>3)  Technographics </a:t>
                      </a:r>
                      <a:r>
                        <a:rPr lang="en" sz="700">
                          <a:latin typeface="Manrope"/>
                          <a:ea typeface="Manrope"/>
                          <a:cs typeface="Manrope"/>
                          <a:sym typeface="Manrope"/>
                        </a:rPr>
                        <a:t>(filters or signals)</a:t>
                      </a:r>
                      <a:endParaRPr sz="700">
                        <a:latin typeface="Manrope"/>
                        <a:ea typeface="Manrope"/>
                        <a:cs typeface="Manrope"/>
                        <a:sym typeface="Manrope"/>
                      </a:endParaRPr>
                    </a:p>
                    <a:p>
                      <a:pPr indent="0" lvl="0" marL="0" marR="0" rtl="0" algn="l">
                        <a:lnSpc>
                          <a:spcPct val="100000"/>
                        </a:lnSpc>
                        <a:spcBef>
                          <a:spcPts val="400"/>
                        </a:spcBef>
                        <a:spcAft>
                          <a:spcPts val="1000"/>
                        </a:spcAft>
                        <a:buNone/>
                      </a:pPr>
                      <a:r>
                        <a:rPr lang="en" sz="700">
                          <a:latin typeface="Manrope"/>
                          <a:ea typeface="Manrope"/>
                          <a:cs typeface="Manrope"/>
                          <a:sym typeface="Manrope"/>
                        </a:rPr>
                        <a:t>Which tech tools your ideal customers use to run their companies/do their jobs</a:t>
                      </a:r>
                      <a:endParaRPr sz="700">
                        <a:latin typeface="Manrope"/>
                        <a:ea typeface="Manrope"/>
                        <a:cs typeface="Manrope"/>
                        <a:sym typeface="Manrope"/>
                      </a:endParaRPr>
                    </a:p>
                  </a:txBody>
                  <a:tcPr marT="45700" marB="45700" marR="45700" marL="45700" anchor="ctr">
                    <a:lnL cap="flat" cmpd="sng" w="9525">
                      <a:solidFill>
                        <a:srgbClr val="E0E0E0"/>
                      </a:solidFill>
                      <a:prstDash val="solid"/>
                      <a:round/>
                      <a:headEnd len="sm" w="sm" type="none"/>
                      <a:tailEnd len="sm" w="sm" type="none"/>
                    </a:lnL>
                    <a:lnR cap="flat" cmpd="sng" w="9525">
                      <a:solidFill>
                        <a:srgbClr val="E0E0E0"/>
                      </a:solidFill>
                      <a:prstDash val="solid"/>
                      <a:round/>
                      <a:headEnd len="sm" w="sm" type="none"/>
                      <a:tailEnd len="sm" w="sm" type="none"/>
                    </a:lnR>
                    <a:lnT cap="flat" cmpd="sng" w="9525">
                      <a:solidFill>
                        <a:srgbClr val="E0E0E0"/>
                      </a:solidFill>
                      <a:prstDash val="solid"/>
                      <a:round/>
                      <a:headEnd len="sm" w="sm" type="none"/>
                      <a:tailEnd len="sm" w="sm" type="none"/>
                    </a:lnT>
                    <a:lnB cap="flat" cmpd="sng" w="9525">
                      <a:solidFill>
                        <a:srgbClr val="E0E0E0"/>
                      </a:solidFill>
                      <a:prstDash val="solid"/>
                      <a:round/>
                      <a:headEnd len="sm" w="sm" type="none"/>
                      <a:tailEnd len="sm" w="sm" type="none"/>
                    </a:lnB>
                    <a:solidFill>
                      <a:srgbClr val="E0E0E0"/>
                    </a:solidFill>
                  </a:tcPr>
                </a:tc>
              </a:tr>
              <a:tr h="1194825">
                <a:tc>
                  <a:txBody>
                    <a:bodyPr/>
                    <a:lstStyle/>
                    <a:p>
                      <a:pPr indent="-165100" lvl="0" marL="285750" rtl="0" algn="l">
                        <a:lnSpc>
                          <a:spcPct val="115000"/>
                        </a:lnSpc>
                        <a:spcBef>
                          <a:spcPts val="0"/>
                        </a:spcBef>
                        <a:spcAft>
                          <a:spcPts val="0"/>
                        </a:spcAft>
                        <a:buSzPts val="800"/>
                        <a:buFont typeface="Manrope Medium"/>
                        <a:buChar char="●"/>
                      </a:pPr>
                      <a:r>
                        <a:t/>
                      </a:r>
                      <a:endParaRPr sz="800">
                        <a:latin typeface="Manrope Medium"/>
                        <a:ea typeface="Manrope Medium"/>
                        <a:cs typeface="Manrope Medium"/>
                        <a:sym typeface="Manrope Medium"/>
                      </a:endParaRPr>
                    </a:p>
                  </a:txBody>
                  <a:tcPr marT="45700" marB="45700" marR="45700" marL="45700">
                    <a:lnL cap="flat" cmpd="sng" w="9525">
                      <a:solidFill>
                        <a:srgbClr val="E0E0E0"/>
                      </a:solidFill>
                      <a:prstDash val="solid"/>
                      <a:round/>
                      <a:headEnd len="sm" w="sm" type="none"/>
                      <a:tailEnd len="sm" w="sm" type="none"/>
                    </a:lnL>
                    <a:lnR cap="flat" cmpd="sng" w="9525">
                      <a:solidFill>
                        <a:srgbClr val="E0E0E0"/>
                      </a:solidFill>
                      <a:prstDash val="solid"/>
                      <a:round/>
                      <a:headEnd len="sm" w="sm" type="none"/>
                      <a:tailEnd len="sm" w="sm" type="none"/>
                    </a:lnR>
                    <a:lnT cap="flat" cmpd="sng" w="9525">
                      <a:solidFill>
                        <a:srgbClr val="E0E0E0"/>
                      </a:solidFill>
                      <a:prstDash val="solid"/>
                      <a:round/>
                      <a:headEnd len="sm" w="sm" type="none"/>
                      <a:tailEnd len="sm" w="sm" type="none"/>
                    </a:lnT>
                    <a:lnB cap="flat" cmpd="sng" w="9525">
                      <a:solidFill>
                        <a:srgbClr val="E0E0E0"/>
                      </a:solidFill>
                      <a:prstDash val="solid"/>
                      <a:round/>
                      <a:headEnd len="sm" w="sm" type="none"/>
                      <a:tailEnd len="sm" w="sm" type="none"/>
                    </a:lnB>
                  </a:tcPr>
                </a:tc>
              </a:tr>
            </a:tbl>
          </a:graphicData>
        </a:graphic>
      </p:graphicFrame>
      <p:graphicFrame>
        <p:nvGraphicFramePr>
          <p:cNvPr id="139" name="Google Shape;139;p28"/>
          <p:cNvGraphicFramePr/>
          <p:nvPr/>
        </p:nvGraphicFramePr>
        <p:xfrm>
          <a:off x="4679850" y="3031675"/>
          <a:ext cx="3000000" cy="3000000"/>
        </p:xfrm>
        <a:graphic>
          <a:graphicData uri="http://schemas.openxmlformats.org/drawingml/2006/table">
            <a:tbl>
              <a:tblPr>
                <a:noFill/>
                <a:tableStyleId>{0FEEA9ED-BEEA-4300-A05A-3740A5617D12}</a:tableStyleId>
              </a:tblPr>
              <a:tblGrid>
                <a:gridCol w="3871925"/>
              </a:tblGrid>
              <a:tr h="377800">
                <a:tc>
                  <a:txBody>
                    <a:bodyPr/>
                    <a:lstStyle/>
                    <a:p>
                      <a:pPr indent="0" lvl="0" marL="0" rtl="0" algn="l">
                        <a:spcBef>
                          <a:spcPts val="0"/>
                        </a:spcBef>
                        <a:spcAft>
                          <a:spcPts val="0"/>
                        </a:spcAft>
                        <a:buNone/>
                      </a:pPr>
                      <a:r>
                        <a:rPr b="1" lang="en" sz="900">
                          <a:latin typeface="Manrope"/>
                          <a:ea typeface="Manrope"/>
                          <a:cs typeface="Manrope"/>
                          <a:sym typeface="Manrope"/>
                        </a:rPr>
                        <a:t>4)  Other indicators </a:t>
                      </a:r>
                      <a:r>
                        <a:rPr lang="en" sz="700">
                          <a:latin typeface="Manrope"/>
                          <a:ea typeface="Manrope"/>
                          <a:cs typeface="Manrope"/>
                          <a:sym typeface="Manrope"/>
                        </a:rPr>
                        <a:t>(signals)</a:t>
                      </a:r>
                      <a:endParaRPr sz="700">
                        <a:latin typeface="Manrope"/>
                        <a:ea typeface="Manrope"/>
                        <a:cs typeface="Manrope"/>
                        <a:sym typeface="Manrope"/>
                      </a:endParaRPr>
                    </a:p>
                    <a:p>
                      <a:pPr indent="0" lvl="0" marL="0" rtl="0" algn="l">
                        <a:spcBef>
                          <a:spcPts val="400"/>
                        </a:spcBef>
                        <a:spcAft>
                          <a:spcPts val="1000"/>
                        </a:spcAft>
                        <a:buNone/>
                      </a:pPr>
                      <a:r>
                        <a:rPr lang="en" sz="700">
                          <a:latin typeface="Manrope"/>
                          <a:ea typeface="Manrope"/>
                          <a:cs typeface="Manrope"/>
                          <a:sym typeface="Manrope"/>
                        </a:rPr>
                        <a:t>Within your ICP, which indicators will tell you which companies are better fit than others?</a:t>
                      </a:r>
                      <a:endParaRPr sz="700">
                        <a:latin typeface="Manrope"/>
                        <a:ea typeface="Manrope"/>
                        <a:cs typeface="Manrope"/>
                        <a:sym typeface="Manrope"/>
                      </a:endParaRPr>
                    </a:p>
                  </a:txBody>
                  <a:tcPr marT="45700" marB="45700" marR="45700" marL="45700" anchor="ctr">
                    <a:lnL cap="flat" cmpd="sng" w="9525">
                      <a:solidFill>
                        <a:srgbClr val="E0E0E0"/>
                      </a:solidFill>
                      <a:prstDash val="solid"/>
                      <a:round/>
                      <a:headEnd len="sm" w="sm" type="none"/>
                      <a:tailEnd len="sm" w="sm" type="none"/>
                    </a:lnL>
                    <a:lnR cap="flat" cmpd="sng" w="9525">
                      <a:solidFill>
                        <a:srgbClr val="E0E0E0"/>
                      </a:solidFill>
                      <a:prstDash val="solid"/>
                      <a:round/>
                      <a:headEnd len="sm" w="sm" type="none"/>
                      <a:tailEnd len="sm" w="sm" type="none"/>
                    </a:lnR>
                    <a:lnT cap="flat" cmpd="sng" w="9525">
                      <a:solidFill>
                        <a:srgbClr val="E0E0E0"/>
                      </a:solidFill>
                      <a:prstDash val="solid"/>
                      <a:round/>
                      <a:headEnd len="sm" w="sm" type="none"/>
                      <a:tailEnd len="sm" w="sm" type="none"/>
                    </a:lnT>
                    <a:lnB cap="flat" cmpd="sng" w="9525">
                      <a:solidFill>
                        <a:srgbClr val="E0E0E0"/>
                      </a:solidFill>
                      <a:prstDash val="solid"/>
                      <a:round/>
                      <a:headEnd len="sm" w="sm" type="none"/>
                      <a:tailEnd len="sm" w="sm" type="none"/>
                    </a:lnB>
                    <a:solidFill>
                      <a:srgbClr val="E0E0E0"/>
                    </a:solidFill>
                  </a:tcPr>
                </a:tc>
              </a:tr>
              <a:tr h="1215750">
                <a:tc>
                  <a:txBody>
                    <a:bodyPr/>
                    <a:lstStyle/>
                    <a:p>
                      <a:pPr indent="-165100" lvl="0" marL="285750" rtl="0" algn="l">
                        <a:lnSpc>
                          <a:spcPct val="115000"/>
                        </a:lnSpc>
                        <a:spcBef>
                          <a:spcPts val="0"/>
                        </a:spcBef>
                        <a:spcAft>
                          <a:spcPts val="0"/>
                        </a:spcAft>
                        <a:buSzPts val="800"/>
                        <a:buFont typeface="Manrope Medium"/>
                        <a:buChar char="●"/>
                      </a:pPr>
                      <a:r>
                        <a:t/>
                      </a:r>
                      <a:endParaRPr sz="800">
                        <a:latin typeface="Manrope Medium"/>
                        <a:ea typeface="Manrope Medium"/>
                        <a:cs typeface="Manrope Medium"/>
                        <a:sym typeface="Manrope Medium"/>
                      </a:endParaRPr>
                    </a:p>
                  </a:txBody>
                  <a:tcPr marT="45700" marB="45700" marR="45700" marL="45700">
                    <a:lnL cap="flat" cmpd="sng" w="9525">
                      <a:solidFill>
                        <a:srgbClr val="E0E0E0"/>
                      </a:solidFill>
                      <a:prstDash val="solid"/>
                      <a:round/>
                      <a:headEnd len="sm" w="sm" type="none"/>
                      <a:tailEnd len="sm" w="sm" type="none"/>
                    </a:lnL>
                    <a:lnR cap="flat" cmpd="sng" w="9525">
                      <a:solidFill>
                        <a:srgbClr val="E0E0E0"/>
                      </a:solidFill>
                      <a:prstDash val="solid"/>
                      <a:round/>
                      <a:headEnd len="sm" w="sm" type="none"/>
                      <a:tailEnd len="sm" w="sm" type="none"/>
                    </a:lnR>
                    <a:lnT cap="flat" cmpd="sng" w="9525">
                      <a:solidFill>
                        <a:srgbClr val="E0E0E0"/>
                      </a:solidFill>
                      <a:prstDash val="solid"/>
                      <a:round/>
                      <a:headEnd len="sm" w="sm" type="none"/>
                      <a:tailEnd len="sm" w="sm" type="none"/>
                    </a:lnT>
                    <a:lnB cap="flat" cmpd="sng" w="9525">
                      <a:solidFill>
                        <a:srgbClr val="E0E0E0"/>
                      </a:solidFill>
                      <a:prstDash val="solid"/>
                      <a:round/>
                      <a:headEnd len="sm" w="sm" type="none"/>
                      <a:tailEnd len="sm" w="sm" type="none"/>
                    </a:lnB>
                  </a:tcPr>
                </a:tc>
              </a:tr>
            </a:tbl>
          </a:graphicData>
        </a:graphic>
      </p:graphicFrame>
      <p:sp>
        <p:nvSpPr>
          <p:cNvPr id="140" name="Google Shape;140;p28"/>
          <p:cNvSpPr txBox="1"/>
          <p:nvPr/>
        </p:nvSpPr>
        <p:spPr>
          <a:xfrm>
            <a:off x="457200" y="457200"/>
            <a:ext cx="4114800" cy="461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 sz="800">
                <a:solidFill>
                  <a:srgbClr val="E83B2A"/>
                </a:solidFill>
                <a:latin typeface="Manrope"/>
                <a:ea typeface="Manrope"/>
                <a:cs typeface="Manrope"/>
                <a:sym typeface="Manrope"/>
              </a:rPr>
              <a:t>TEMPLATE</a:t>
            </a:r>
            <a:endParaRPr b="1" sz="1700">
              <a:solidFill>
                <a:schemeClr val="lt1"/>
              </a:solidFill>
              <a:latin typeface="Manrope"/>
              <a:ea typeface="Manrope"/>
              <a:cs typeface="Manrope"/>
              <a:sym typeface="Manrope"/>
            </a:endParaRPr>
          </a:p>
          <a:p>
            <a:pPr indent="0" lvl="0" marL="0" rtl="0" algn="l">
              <a:spcBef>
                <a:spcPts val="600"/>
              </a:spcBef>
              <a:spcAft>
                <a:spcPts val="1200"/>
              </a:spcAft>
              <a:buNone/>
            </a:pPr>
            <a:r>
              <a:rPr b="1" lang="en" sz="1700">
                <a:solidFill>
                  <a:schemeClr val="lt1"/>
                </a:solidFill>
                <a:latin typeface="Manrope"/>
                <a:ea typeface="Manrope"/>
                <a:cs typeface="Manrope"/>
                <a:sym typeface="Manrope"/>
              </a:rPr>
              <a:t>Build your own ICP</a:t>
            </a:r>
            <a:endParaRPr sz="900">
              <a:solidFill>
                <a:schemeClr val="lt1"/>
              </a:solidFill>
              <a:latin typeface="Manrope Medium"/>
              <a:ea typeface="Manrope Medium"/>
              <a:cs typeface="Manrope Medium"/>
              <a:sym typeface="Manrope Medium"/>
            </a:endParaRPr>
          </a:p>
        </p:txBody>
      </p:sp>
      <p:sp>
        <p:nvSpPr>
          <p:cNvPr id="141" name="Google Shape;141;p28">
            <a:hlinkClick r:id="rId3"/>
          </p:cNvPr>
          <p:cNvSpPr/>
          <p:nvPr/>
        </p:nvSpPr>
        <p:spPr>
          <a:xfrm>
            <a:off x="3297950" y="4745425"/>
            <a:ext cx="731700" cy="22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29"/>
          <p:cNvSpPr txBox="1"/>
          <p:nvPr/>
        </p:nvSpPr>
        <p:spPr>
          <a:xfrm>
            <a:off x="3116850" y="2115000"/>
            <a:ext cx="2910600" cy="9135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 sz="800">
                <a:solidFill>
                  <a:srgbClr val="E83B2A"/>
                </a:solidFill>
                <a:latin typeface="Manrope"/>
                <a:ea typeface="Manrope"/>
                <a:cs typeface="Manrope"/>
                <a:sym typeface="Manrope"/>
              </a:rPr>
              <a:t>ADDITIONAL RESOURCES</a:t>
            </a:r>
            <a:endParaRPr b="1" sz="1700">
              <a:solidFill>
                <a:schemeClr val="lt1"/>
              </a:solidFill>
              <a:latin typeface="Manrope"/>
              <a:ea typeface="Manrope"/>
              <a:cs typeface="Manrope"/>
              <a:sym typeface="Manrope"/>
            </a:endParaRPr>
          </a:p>
          <a:p>
            <a:pPr indent="0" lvl="0" marL="0" rtl="0" algn="ctr">
              <a:spcBef>
                <a:spcPts val="600"/>
              </a:spcBef>
              <a:spcAft>
                <a:spcPts val="0"/>
              </a:spcAft>
              <a:buNone/>
            </a:pPr>
            <a:r>
              <a:rPr b="1" lang="en" sz="2000">
                <a:solidFill>
                  <a:schemeClr val="dk1"/>
                </a:solidFill>
                <a:latin typeface="Manrope"/>
                <a:ea typeface="Manrope"/>
                <a:cs typeface="Manrope"/>
                <a:sym typeface="Manrope"/>
              </a:rPr>
              <a:t>What’s next?</a:t>
            </a:r>
            <a:endParaRPr b="1" sz="2000">
              <a:solidFill>
                <a:schemeClr val="dk1"/>
              </a:solidFill>
              <a:latin typeface="Manrope"/>
              <a:ea typeface="Manrope"/>
              <a:cs typeface="Manrope"/>
              <a:sym typeface="Manrope"/>
            </a:endParaRPr>
          </a:p>
          <a:p>
            <a:pPr indent="0" lvl="0" marL="0" rtl="0" algn="ctr">
              <a:lnSpc>
                <a:spcPct val="115000"/>
              </a:lnSpc>
              <a:spcBef>
                <a:spcPts val="1200"/>
              </a:spcBef>
              <a:spcAft>
                <a:spcPts val="1000"/>
              </a:spcAft>
              <a:buNone/>
            </a:pPr>
            <a:r>
              <a:rPr lang="en" sz="900">
                <a:solidFill>
                  <a:schemeClr val="dk1"/>
                </a:solidFill>
                <a:latin typeface="Manrope Medium"/>
                <a:ea typeface="Manrope Medium"/>
                <a:cs typeface="Manrope Medium"/>
                <a:sym typeface="Manrope Medium"/>
              </a:rPr>
              <a:t>Read section 5.6.1 (“Now make it personal”), then create your contact personas.</a:t>
            </a:r>
            <a:endParaRPr sz="900">
              <a:solidFill>
                <a:schemeClr val="dk1"/>
              </a:solidFill>
              <a:latin typeface="Manrope Medium"/>
              <a:ea typeface="Manrope Medium"/>
              <a:cs typeface="Manrope Medium"/>
              <a:sym typeface="Manrope Medium"/>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E83B2A"/>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