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5143500" cx="9144000"/>
  <p:notesSz cx="6858000" cy="9144000"/>
  <p:embeddedFontLst>
    <p:embeddedFont>
      <p:font typeface="Manrope SemiBold"/>
      <p:regular r:id="rId10"/>
      <p:bold r:id="rId11"/>
    </p:embeddedFont>
    <p:embeddedFont>
      <p:font typeface="Manrope"/>
      <p:regular r:id="rId12"/>
      <p:bold r:id="rId13"/>
    </p:embeddedFont>
    <p:embeddedFont>
      <p:font typeface="Manrope Medium"/>
      <p:regular r:id="rId14"/>
      <p:bold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288">
          <p15:clr>
            <a:srgbClr val="9AA0A6"/>
          </p15:clr>
        </p15:guide>
        <p15:guide id="4" orient="horz" pos="2952">
          <p15:clr>
            <a:srgbClr val="9AA0A6"/>
          </p15:clr>
        </p15:guide>
        <p15:guide id="5" pos="5472">
          <p15:clr>
            <a:srgbClr val="A4A3A4"/>
          </p15:clr>
        </p15:guide>
        <p15:guide id="6" pos="288">
          <p15:clr>
            <a:srgbClr val="A4A3A4"/>
          </p15:clr>
        </p15:guide>
        <p15:guide id="7" pos="5760">
          <p15:clr>
            <a:srgbClr val="A4A3A4"/>
          </p15:clr>
        </p15:guide>
        <p15:guide id="8" pos="1512">
          <p15:clr>
            <a:srgbClr val="A4A3A4"/>
          </p15:clr>
        </p15:guide>
        <p15:guide id="9" pos="43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288" orient="horz"/>
        <p:guide pos="2952" orient="horz"/>
        <p:guide pos="5472"/>
        <p:guide pos="288"/>
        <p:guide pos="5760"/>
        <p:guide pos="1512"/>
        <p:guide pos="432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ManropeSemiBold-bold.fntdata"/><Relationship Id="rId10" Type="http://schemas.openxmlformats.org/officeDocument/2006/relationships/font" Target="fonts/ManropeSemiBold-regular.fntdata"/><Relationship Id="rId13" Type="http://schemas.openxmlformats.org/officeDocument/2006/relationships/font" Target="fonts/Manrope-bold.fntdata"/><Relationship Id="rId12" Type="http://schemas.openxmlformats.org/officeDocument/2006/relationships/font" Target="fonts/Manrop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anropeMedium-bold.fntdata"/><Relationship Id="rId14" Type="http://schemas.openxmlformats.org/officeDocument/2006/relationships/font" Target="fonts/ManropeMedium-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e86a5a70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ge86a5a70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eb3b7fb06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eb3b7fb06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e86a5a7028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e86a5a7028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e86a5a7028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e86a5a7028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FAFAFA"/>
        </a:solidFill>
      </p:bgPr>
    </p:bg>
    <p:spTree>
      <p:nvGrpSpPr>
        <p:cNvPr id="11" name="Shape 11"/>
        <p:cNvGrpSpPr/>
        <p:nvPr/>
      </p:nvGrpSpPr>
      <p:grpSpPr>
        <a:xfrm>
          <a:off x="0" y="0"/>
          <a:ext cx="0" cy="0"/>
          <a:chOff x="0" y="0"/>
          <a:chExt cx="0" cy="0"/>
        </a:xfrm>
      </p:grpSpPr>
      <p:sp>
        <p:nvSpPr>
          <p:cNvPr id="12" name="Google Shape;12;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8" name="Google Shape;48;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rgbClr val="FAFAFF"/>
        </a:solid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Font typeface="Manrope"/>
              <a:buNone/>
              <a:defRPr>
                <a:latin typeface="Manrope"/>
                <a:ea typeface="Manrope"/>
                <a:cs typeface="Manrope"/>
                <a:sym typeface="Manrope"/>
              </a:defRPr>
            </a:lvl1pPr>
            <a:lvl2pPr lvl="1">
              <a:spcBef>
                <a:spcPts val="0"/>
              </a:spcBef>
              <a:spcAft>
                <a:spcPts val="0"/>
              </a:spcAft>
              <a:buSzPts val="2800"/>
              <a:buFont typeface="Manrope"/>
              <a:buNone/>
              <a:defRPr>
                <a:latin typeface="Manrope"/>
                <a:ea typeface="Manrope"/>
                <a:cs typeface="Manrope"/>
                <a:sym typeface="Manrope"/>
              </a:defRPr>
            </a:lvl2pPr>
            <a:lvl3pPr lvl="2">
              <a:spcBef>
                <a:spcPts val="0"/>
              </a:spcBef>
              <a:spcAft>
                <a:spcPts val="0"/>
              </a:spcAft>
              <a:buSzPts val="2800"/>
              <a:buFont typeface="Manrope"/>
              <a:buNone/>
              <a:defRPr>
                <a:latin typeface="Manrope"/>
                <a:ea typeface="Manrope"/>
                <a:cs typeface="Manrope"/>
                <a:sym typeface="Manrope"/>
              </a:defRPr>
            </a:lvl3pPr>
            <a:lvl4pPr lvl="3">
              <a:spcBef>
                <a:spcPts val="0"/>
              </a:spcBef>
              <a:spcAft>
                <a:spcPts val="0"/>
              </a:spcAft>
              <a:buSzPts val="2800"/>
              <a:buFont typeface="Manrope"/>
              <a:buNone/>
              <a:defRPr>
                <a:latin typeface="Manrope"/>
                <a:ea typeface="Manrope"/>
                <a:cs typeface="Manrope"/>
                <a:sym typeface="Manrope"/>
              </a:defRPr>
            </a:lvl4pPr>
            <a:lvl5pPr lvl="4">
              <a:spcBef>
                <a:spcPts val="0"/>
              </a:spcBef>
              <a:spcAft>
                <a:spcPts val="0"/>
              </a:spcAft>
              <a:buSzPts val="2800"/>
              <a:buFont typeface="Manrope"/>
              <a:buNone/>
              <a:defRPr>
                <a:latin typeface="Manrope"/>
                <a:ea typeface="Manrope"/>
                <a:cs typeface="Manrope"/>
                <a:sym typeface="Manrope"/>
              </a:defRPr>
            </a:lvl5pPr>
            <a:lvl6pPr lvl="5">
              <a:spcBef>
                <a:spcPts val="0"/>
              </a:spcBef>
              <a:spcAft>
                <a:spcPts val="0"/>
              </a:spcAft>
              <a:buSzPts val="2800"/>
              <a:buFont typeface="Manrope"/>
              <a:buNone/>
              <a:defRPr>
                <a:latin typeface="Manrope"/>
                <a:ea typeface="Manrope"/>
                <a:cs typeface="Manrope"/>
                <a:sym typeface="Manrope"/>
              </a:defRPr>
            </a:lvl6pPr>
            <a:lvl7pPr lvl="6">
              <a:spcBef>
                <a:spcPts val="0"/>
              </a:spcBef>
              <a:spcAft>
                <a:spcPts val="0"/>
              </a:spcAft>
              <a:buSzPts val="2800"/>
              <a:buFont typeface="Manrope"/>
              <a:buNone/>
              <a:defRPr>
                <a:latin typeface="Manrope"/>
                <a:ea typeface="Manrope"/>
                <a:cs typeface="Manrope"/>
                <a:sym typeface="Manrope"/>
              </a:defRPr>
            </a:lvl7pPr>
            <a:lvl8pPr lvl="7">
              <a:spcBef>
                <a:spcPts val="0"/>
              </a:spcBef>
              <a:spcAft>
                <a:spcPts val="0"/>
              </a:spcAft>
              <a:buSzPts val="2800"/>
              <a:buFont typeface="Manrope"/>
              <a:buNone/>
              <a:defRPr>
                <a:latin typeface="Manrope"/>
                <a:ea typeface="Manrope"/>
                <a:cs typeface="Manrope"/>
                <a:sym typeface="Manrope"/>
              </a:defRPr>
            </a:lvl8pPr>
            <a:lvl9pPr lvl="8">
              <a:spcBef>
                <a:spcPts val="0"/>
              </a:spcBef>
              <a:spcAft>
                <a:spcPts val="0"/>
              </a:spcAft>
              <a:buSzPts val="2800"/>
              <a:buFont typeface="Manrope"/>
              <a:buNone/>
              <a:defRPr>
                <a:latin typeface="Manrope"/>
                <a:ea typeface="Manrope"/>
                <a:cs typeface="Manrope"/>
                <a:sym typeface="Manrope"/>
              </a:defRPr>
            </a:lvl9pPr>
          </a:lstStyle>
          <a:p/>
        </p:txBody>
      </p:sp>
      <p:sp>
        <p:nvSpPr>
          <p:cNvPr id="29" name="Google Shape;29;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sp>
        <p:nvSpPr>
          <p:cNvPr id="35" name="Google Shape;35;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6" name="Google Shape;36;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0" name="Google Shape;40;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hyperlink" Target="http://t2d3.pro" TargetMode="External"/><Relationship Id="rId2" Type="http://schemas.openxmlformats.org/officeDocument/2006/relationships/image" Target="../media/image6.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FAFAFA"/>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1pPr>
            <a:lvl2pPr lvl="1">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2pPr>
            <a:lvl3pPr lvl="2">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3pPr>
            <a:lvl4pPr lvl="3">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4pPr>
            <a:lvl5pPr lvl="4">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5pPr>
            <a:lvl6pPr lvl="5">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6pPr>
            <a:lvl7pPr lvl="6">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7pPr>
            <a:lvl8pPr lvl="7">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8pPr>
            <a:lvl9pPr lvl="8">
              <a:spcBef>
                <a:spcPts val="0"/>
              </a:spcBef>
              <a:spcAft>
                <a:spcPts val="0"/>
              </a:spcAft>
              <a:buClr>
                <a:schemeClr val="lt1"/>
              </a:buClr>
              <a:buSzPts val="2800"/>
              <a:buFont typeface="Manrope Medium"/>
              <a:buNone/>
              <a:defRPr sz="2800">
                <a:solidFill>
                  <a:schemeClr val="lt1"/>
                </a:solidFill>
                <a:latin typeface="Manrope Medium"/>
                <a:ea typeface="Manrope Medium"/>
                <a:cs typeface="Manrope Medium"/>
                <a:sym typeface="Manrope Medium"/>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1"/>
              </a:buClr>
              <a:buSzPts val="1800"/>
              <a:buFont typeface="Manrope Medium"/>
              <a:buChar char="●"/>
              <a:defRPr sz="1800">
                <a:solidFill>
                  <a:schemeClr val="lt1"/>
                </a:solidFill>
                <a:latin typeface="Manrope Medium"/>
                <a:ea typeface="Manrope Medium"/>
                <a:cs typeface="Manrope Medium"/>
                <a:sym typeface="Manrope Medium"/>
              </a:defRPr>
            </a:lvl1pPr>
            <a:lvl2pPr indent="-317500" lvl="1" marL="9144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2pPr>
            <a:lvl3pPr indent="-317500" lvl="2" marL="13716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3pPr>
            <a:lvl4pPr indent="-317500" lvl="3" marL="18288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4pPr>
            <a:lvl5pPr indent="-317500" lvl="4" marL="22860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5pPr>
            <a:lvl6pPr indent="-317500" lvl="5" marL="27432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6pPr>
            <a:lvl7pPr indent="-317500" lvl="6" marL="32004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7pPr>
            <a:lvl8pPr indent="-317500" lvl="7" marL="36576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8pPr>
            <a:lvl9pPr indent="-317500" lvl="8" marL="4114800">
              <a:lnSpc>
                <a:spcPct val="115000"/>
              </a:lnSpc>
              <a:spcBef>
                <a:spcPts val="0"/>
              </a:spcBef>
              <a:spcAft>
                <a:spcPts val="0"/>
              </a:spcAft>
              <a:buClr>
                <a:schemeClr val="lt1"/>
              </a:buClr>
              <a:buSzPts val="1400"/>
              <a:buFont typeface="Manrope Medium"/>
              <a:buChar char="■"/>
              <a:defRPr>
                <a:solidFill>
                  <a:schemeClr val="lt1"/>
                </a:solidFill>
                <a:latin typeface="Manrope Medium"/>
                <a:ea typeface="Manrope Medium"/>
                <a:cs typeface="Manrope Medium"/>
                <a:sym typeface="Manrope Medium"/>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lt2"/>
                </a:solidFill>
                <a:latin typeface="Manrope"/>
                <a:ea typeface="Manrope"/>
                <a:cs typeface="Manrope"/>
                <a:sym typeface="Manrope"/>
              </a:defRPr>
            </a:lvl1pPr>
            <a:lvl2pPr lvl="1" algn="r">
              <a:buNone/>
              <a:defRPr sz="900">
                <a:solidFill>
                  <a:schemeClr val="lt2"/>
                </a:solidFill>
                <a:latin typeface="Manrope"/>
                <a:ea typeface="Manrope"/>
                <a:cs typeface="Manrope"/>
                <a:sym typeface="Manrope"/>
              </a:defRPr>
            </a:lvl2pPr>
            <a:lvl3pPr lvl="2" algn="r">
              <a:buNone/>
              <a:defRPr sz="900">
                <a:solidFill>
                  <a:schemeClr val="lt2"/>
                </a:solidFill>
                <a:latin typeface="Manrope"/>
                <a:ea typeface="Manrope"/>
                <a:cs typeface="Manrope"/>
                <a:sym typeface="Manrope"/>
              </a:defRPr>
            </a:lvl3pPr>
            <a:lvl4pPr lvl="3" algn="r">
              <a:buNone/>
              <a:defRPr sz="900">
                <a:solidFill>
                  <a:schemeClr val="lt2"/>
                </a:solidFill>
                <a:latin typeface="Manrope"/>
                <a:ea typeface="Manrope"/>
                <a:cs typeface="Manrope"/>
                <a:sym typeface="Manrope"/>
              </a:defRPr>
            </a:lvl4pPr>
            <a:lvl5pPr lvl="4" algn="r">
              <a:buNone/>
              <a:defRPr sz="900">
                <a:solidFill>
                  <a:schemeClr val="lt2"/>
                </a:solidFill>
                <a:latin typeface="Manrope"/>
                <a:ea typeface="Manrope"/>
                <a:cs typeface="Manrope"/>
                <a:sym typeface="Manrope"/>
              </a:defRPr>
            </a:lvl5pPr>
            <a:lvl6pPr lvl="5" algn="r">
              <a:buNone/>
              <a:defRPr sz="900">
                <a:solidFill>
                  <a:schemeClr val="lt2"/>
                </a:solidFill>
                <a:latin typeface="Manrope"/>
                <a:ea typeface="Manrope"/>
                <a:cs typeface="Manrope"/>
                <a:sym typeface="Manrope"/>
              </a:defRPr>
            </a:lvl6pPr>
            <a:lvl7pPr lvl="6" algn="r">
              <a:buNone/>
              <a:defRPr sz="900">
                <a:solidFill>
                  <a:schemeClr val="lt2"/>
                </a:solidFill>
                <a:latin typeface="Manrope"/>
                <a:ea typeface="Manrope"/>
                <a:cs typeface="Manrope"/>
                <a:sym typeface="Manrope"/>
              </a:defRPr>
            </a:lvl7pPr>
            <a:lvl8pPr lvl="7" algn="r">
              <a:buNone/>
              <a:defRPr sz="900">
                <a:solidFill>
                  <a:schemeClr val="lt2"/>
                </a:solidFill>
                <a:latin typeface="Manrope"/>
                <a:ea typeface="Manrope"/>
                <a:cs typeface="Manrope"/>
                <a:sym typeface="Manrope"/>
              </a:defRPr>
            </a:lvl8pPr>
            <a:lvl9pPr lvl="8" algn="r">
              <a:buNone/>
              <a:defRPr sz="900">
                <a:solidFill>
                  <a:schemeClr val="lt2"/>
                </a:solidFill>
                <a:latin typeface="Manrope"/>
                <a:ea typeface="Manrope"/>
                <a:cs typeface="Manrope"/>
                <a:sym typeface="Manrope"/>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a:off x="457200" y="4763125"/>
            <a:ext cx="3842700" cy="1938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0"/>
              </a:spcBef>
              <a:spcAft>
                <a:spcPts val="0"/>
              </a:spcAft>
              <a:buNone/>
            </a:pPr>
            <a:r>
              <a:rPr lang="en" sz="800">
                <a:solidFill>
                  <a:schemeClr val="lt2"/>
                </a:solidFill>
                <a:latin typeface="Manrope"/>
                <a:ea typeface="Manrope"/>
                <a:cs typeface="Manrope"/>
                <a:sym typeface="Manrope"/>
              </a:rPr>
              <a:t>To purchase the T2D3 book and access more templates, visit </a:t>
            </a:r>
            <a:r>
              <a:rPr lang="en" sz="800" u="sng">
                <a:solidFill>
                  <a:schemeClr val="lt2"/>
                </a:solidFill>
                <a:latin typeface="Manrope"/>
                <a:ea typeface="Manrope"/>
                <a:cs typeface="Manrope"/>
                <a:sym typeface="Manrope"/>
                <a:hlinkClick r:id="rId1">
                  <a:extLst>
                    <a:ext uri="{A12FA001-AC4F-418D-AE19-62706E023703}">
                      <ahyp:hlinkClr val="tx"/>
                    </a:ext>
                  </a:extLst>
                </a:hlinkClick>
              </a:rPr>
              <a:t>www.T2D3.pro</a:t>
            </a:r>
            <a:endParaRPr sz="800">
              <a:solidFill>
                <a:schemeClr val="lt2"/>
              </a:solidFill>
              <a:latin typeface="Manrope"/>
              <a:ea typeface="Manrope"/>
              <a:cs typeface="Manrope"/>
              <a:sym typeface="Manrope"/>
            </a:endParaRPr>
          </a:p>
        </p:txBody>
      </p:sp>
      <p:pic>
        <p:nvPicPr>
          <p:cNvPr id="10" name="Google Shape;10;p1"/>
          <p:cNvPicPr preferRelativeResize="0"/>
          <p:nvPr/>
        </p:nvPicPr>
        <p:blipFill>
          <a:blip r:embed="rId2">
            <a:alphaModFix/>
          </a:blip>
          <a:stretch>
            <a:fillRect/>
          </a:stretch>
        </p:blipFill>
        <p:spPr>
          <a:xfrm>
            <a:off x="457200" y="457200"/>
            <a:ext cx="981326" cy="27042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hyperlink" Target="https://www.t2d3.pro/?utm_campaign=T2D3%20Templates&amp;utm_source=T2D3%20Templates&amp;utm_content=positioning-vector" TargetMode="External"/></Relationships>
</file>

<file path=ppt/slides/_rels/slide2.xml.rels><?xml version="1.0" encoding="UTF-8" standalone="yes"?><Relationships xmlns="http://schemas.openxmlformats.org/package/2006/relationships"><Relationship Id="rId11" Type="http://schemas.openxmlformats.org/officeDocument/2006/relationships/hyperlink" Target="https://www.t2d3.pro/?utm_campaign=T2D3%20Templates&amp;utm_source=T2D3%20Templates&amp;utm_content=positioning-vector" TargetMode="External"/><Relationship Id="rId10"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1.png"/><Relationship Id="rId7" Type="http://schemas.openxmlformats.org/officeDocument/2006/relationships/image" Target="../media/image5.png"/><Relationship Id="rId8"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hyperlink" Target="https://www.t2d3.pro/?utm_campaign=T2D3%20Templates&amp;utm_source=T2D3%20Templates&amp;utm_content=positioning-vecto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7.png"/><Relationship Id="rId6" Type="http://schemas.openxmlformats.org/officeDocument/2006/relationships/image" Target="../media/image14.png"/><Relationship Id="rId7" Type="http://schemas.openxmlformats.org/officeDocument/2006/relationships/image" Target="../media/image3.png"/><Relationship Id="rId8" Type="http://schemas.openxmlformats.org/officeDocument/2006/relationships/hyperlink" Target="https://www.t2d3.pro/?utm_campaign=T2D3%20Templates&amp;utm_source=T2D3%20Templates&amp;utm_content=positioning-vector"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5" name="Shape 55"/>
        <p:cNvGrpSpPr/>
        <p:nvPr/>
      </p:nvGrpSpPr>
      <p:grpSpPr>
        <a:xfrm>
          <a:off x="0" y="0"/>
          <a:ext cx="0" cy="0"/>
          <a:chOff x="0" y="0"/>
          <a:chExt cx="0" cy="0"/>
        </a:xfrm>
      </p:grpSpPr>
      <p:sp>
        <p:nvSpPr>
          <p:cNvPr id="56" name="Google Shape;56;p13"/>
          <p:cNvSpPr txBox="1"/>
          <p:nvPr/>
        </p:nvSpPr>
        <p:spPr>
          <a:xfrm>
            <a:off x="457200" y="1565000"/>
            <a:ext cx="4596300" cy="22464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b="1" lang="en" sz="1000">
                <a:solidFill>
                  <a:srgbClr val="E83B2A"/>
                </a:solidFill>
                <a:latin typeface="Manrope"/>
                <a:ea typeface="Manrope"/>
                <a:cs typeface="Manrope"/>
                <a:sym typeface="Manrope"/>
              </a:rPr>
              <a:t>TEMPLATE</a:t>
            </a:r>
            <a:endParaRPr b="1" sz="1000">
              <a:solidFill>
                <a:srgbClr val="E83B2A"/>
              </a:solidFill>
              <a:latin typeface="Manrope"/>
              <a:ea typeface="Manrope"/>
              <a:cs typeface="Manrope"/>
              <a:sym typeface="Manrope"/>
            </a:endParaRPr>
          </a:p>
          <a:p>
            <a:pPr indent="0" lvl="0" marL="0" rtl="0" algn="l">
              <a:spcBef>
                <a:spcPts val="1000"/>
              </a:spcBef>
              <a:spcAft>
                <a:spcPts val="0"/>
              </a:spcAft>
              <a:buNone/>
            </a:pPr>
            <a:r>
              <a:rPr b="1" lang="en" sz="3100">
                <a:solidFill>
                  <a:srgbClr val="FFFFFF"/>
                </a:solidFill>
                <a:latin typeface="Manrope"/>
                <a:ea typeface="Manrope"/>
                <a:cs typeface="Manrope"/>
                <a:sym typeface="Manrope"/>
              </a:rPr>
              <a:t>Positioning vector exercise</a:t>
            </a:r>
            <a:endParaRPr b="1" sz="3100">
              <a:solidFill>
                <a:srgbClr val="FFFFFF"/>
              </a:solidFill>
              <a:latin typeface="Manrope"/>
              <a:ea typeface="Manrope"/>
              <a:cs typeface="Manrope"/>
              <a:sym typeface="Manrope"/>
            </a:endParaRPr>
          </a:p>
          <a:p>
            <a:pPr indent="0" lvl="0" marL="0" rtl="0" algn="l">
              <a:lnSpc>
                <a:spcPct val="115000"/>
              </a:lnSpc>
              <a:spcBef>
                <a:spcPts val="2000"/>
              </a:spcBef>
              <a:spcAft>
                <a:spcPts val="0"/>
              </a:spcAft>
              <a:buNone/>
            </a:pPr>
            <a:r>
              <a:rPr lang="en" sz="1100">
                <a:solidFill>
                  <a:schemeClr val="dk1"/>
                </a:solidFill>
                <a:latin typeface="Manrope Medium"/>
                <a:ea typeface="Manrope Medium"/>
                <a:cs typeface="Manrope Medium"/>
                <a:sym typeface="Manrope Medium"/>
              </a:rPr>
              <a:t>This template helps you uncover the right combination of value propositions to position your product. For best results, use it after you've completed the "Best, Better, Only" exercise from section 4.3 of the book.</a:t>
            </a:r>
            <a:endParaRPr b="1" sz="3100">
              <a:solidFill>
                <a:srgbClr val="FFFFFF"/>
              </a:solidFill>
              <a:latin typeface="Manrope"/>
              <a:ea typeface="Manrope"/>
              <a:cs typeface="Manrope"/>
              <a:sym typeface="Manrope"/>
            </a:endParaRPr>
          </a:p>
        </p:txBody>
      </p:sp>
      <p:sp>
        <p:nvSpPr>
          <p:cNvPr id="57" name="Google Shape;57;p13">
            <a:hlinkClick r:id="rId4"/>
          </p:cNvPr>
          <p:cNvSpPr/>
          <p:nvPr/>
        </p:nvSpPr>
        <p:spPr>
          <a:xfrm>
            <a:off x="3254275" y="4750375"/>
            <a:ext cx="7863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61" name="Shape 61"/>
        <p:cNvGrpSpPr/>
        <p:nvPr/>
      </p:nvGrpSpPr>
      <p:grpSpPr>
        <a:xfrm>
          <a:off x="0" y="0"/>
          <a:ext cx="0" cy="0"/>
          <a:chOff x="0" y="0"/>
          <a:chExt cx="0" cy="0"/>
        </a:xfrm>
      </p:grpSpPr>
      <p:sp>
        <p:nvSpPr>
          <p:cNvPr id="62" name="Google Shape;62;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solidFill>
                  <a:schemeClr val="dk2"/>
                </a:solidFill>
                <a:latin typeface="Manrope"/>
                <a:ea typeface="Manrope"/>
                <a:cs typeface="Manrope"/>
                <a:sym typeface="Manrope"/>
              </a:rPr>
              <a:t>‹#›</a:t>
            </a:fld>
            <a:endParaRPr>
              <a:solidFill>
                <a:schemeClr val="dk2"/>
              </a:solidFill>
              <a:latin typeface="Manrope"/>
              <a:ea typeface="Manrope"/>
              <a:cs typeface="Manrope"/>
              <a:sym typeface="Manrope"/>
            </a:endParaRPr>
          </a:p>
        </p:txBody>
      </p:sp>
      <p:cxnSp>
        <p:nvCxnSpPr>
          <p:cNvPr id="63" name="Google Shape;63;p14"/>
          <p:cNvCxnSpPr/>
          <p:nvPr/>
        </p:nvCxnSpPr>
        <p:spPr>
          <a:xfrm>
            <a:off x="3636176" y="2523061"/>
            <a:ext cx="4771200" cy="0"/>
          </a:xfrm>
          <a:prstGeom prst="straightConnector1">
            <a:avLst/>
          </a:prstGeom>
          <a:noFill/>
          <a:ln cap="flat" cmpd="sng" w="9525">
            <a:solidFill>
              <a:srgbClr val="CCCCCC"/>
            </a:solidFill>
            <a:prstDash val="dash"/>
            <a:round/>
            <a:headEnd len="med" w="med" type="none"/>
            <a:tailEnd len="med" w="med" type="none"/>
          </a:ln>
        </p:spPr>
      </p:cxnSp>
      <p:cxnSp>
        <p:nvCxnSpPr>
          <p:cNvPr id="64" name="Google Shape;64;p14"/>
          <p:cNvCxnSpPr/>
          <p:nvPr/>
        </p:nvCxnSpPr>
        <p:spPr>
          <a:xfrm>
            <a:off x="6114001" y="1018643"/>
            <a:ext cx="0" cy="3105000"/>
          </a:xfrm>
          <a:prstGeom prst="straightConnector1">
            <a:avLst/>
          </a:prstGeom>
          <a:noFill/>
          <a:ln cap="flat" cmpd="sng" w="9525">
            <a:solidFill>
              <a:srgbClr val="CCCCCC"/>
            </a:solidFill>
            <a:prstDash val="dash"/>
            <a:round/>
            <a:headEnd len="med" w="med" type="none"/>
            <a:tailEnd len="med" w="med" type="none"/>
          </a:ln>
        </p:spPr>
      </p:cxnSp>
      <p:sp>
        <p:nvSpPr>
          <p:cNvPr id="65" name="Google Shape;65;p14"/>
          <p:cNvSpPr txBox="1"/>
          <p:nvPr/>
        </p:nvSpPr>
        <p:spPr>
          <a:xfrm rot="-5400000">
            <a:off x="2216818" y="2442353"/>
            <a:ext cx="2094000" cy="1614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1200">
                <a:solidFill>
                  <a:schemeClr val="lt1"/>
                </a:solidFill>
                <a:latin typeface="Manrope"/>
                <a:ea typeface="Manrope"/>
                <a:cs typeface="Manrope"/>
                <a:sym typeface="Manrope"/>
              </a:rPr>
              <a:t>Security</a:t>
            </a:r>
            <a:endParaRPr b="1" sz="1200">
              <a:solidFill>
                <a:schemeClr val="lt1"/>
              </a:solidFill>
              <a:latin typeface="Manrope"/>
              <a:ea typeface="Manrope"/>
              <a:cs typeface="Manrope"/>
              <a:sym typeface="Manrope"/>
            </a:endParaRPr>
          </a:p>
        </p:txBody>
      </p:sp>
      <p:cxnSp>
        <p:nvCxnSpPr>
          <p:cNvPr id="66" name="Google Shape;66;p14"/>
          <p:cNvCxnSpPr/>
          <p:nvPr/>
        </p:nvCxnSpPr>
        <p:spPr>
          <a:xfrm rot="10800000">
            <a:off x="3636176" y="895599"/>
            <a:ext cx="0" cy="3213300"/>
          </a:xfrm>
          <a:prstGeom prst="straightConnector1">
            <a:avLst/>
          </a:prstGeom>
          <a:noFill/>
          <a:ln cap="flat" cmpd="sng" w="19050">
            <a:solidFill>
              <a:schemeClr val="dk2"/>
            </a:solidFill>
            <a:prstDash val="solid"/>
            <a:round/>
            <a:headEnd len="med" w="med" type="none"/>
            <a:tailEnd len="med" w="med" type="triangle"/>
          </a:ln>
        </p:spPr>
      </p:cxnSp>
      <p:cxnSp>
        <p:nvCxnSpPr>
          <p:cNvPr id="67" name="Google Shape;67;p14"/>
          <p:cNvCxnSpPr/>
          <p:nvPr/>
        </p:nvCxnSpPr>
        <p:spPr>
          <a:xfrm>
            <a:off x="3636176" y="4108899"/>
            <a:ext cx="4912500" cy="0"/>
          </a:xfrm>
          <a:prstGeom prst="straightConnector1">
            <a:avLst/>
          </a:prstGeom>
          <a:noFill/>
          <a:ln cap="flat" cmpd="sng" w="19050">
            <a:solidFill>
              <a:schemeClr val="dk2"/>
            </a:solidFill>
            <a:prstDash val="solid"/>
            <a:round/>
            <a:headEnd len="med" w="med" type="none"/>
            <a:tailEnd len="med" w="med" type="triangle"/>
          </a:ln>
        </p:spPr>
      </p:cxnSp>
      <p:sp>
        <p:nvSpPr>
          <p:cNvPr id="68" name="Google Shape;68;p14"/>
          <p:cNvSpPr txBox="1"/>
          <p:nvPr/>
        </p:nvSpPr>
        <p:spPr>
          <a:xfrm>
            <a:off x="5096083" y="4331825"/>
            <a:ext cx="2036100" cy="184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b="1" lang="en" sz="1200">
                <a:solidFill>
                  <a:schemeClr val="lt1"/>
                </a:solidFill>
                <a:latin typeface="Manrope"/>
                <a:ea typeface="Manrope"/>
                <a:cs typeface="Manrope"/>
                <a:sym typeface="Manrope"/>
              </a:rPr>
              <a:t>Speed</a:t>
            </a:r>
            <a:endParaRPr b="1" sz="1200">
              <a:solidFill>
                <a:schemeClr val="lt1"/>
              </a:solidFill>
              <a:latin typeface="Manrope"/>
              <a:ea typeface="Manrope"/>
              <a:cs typeface="Manrope"/>
              <a:sym typeface="Manrope"/>
            </a:endParaRPr>
          </a:p>
        </p:txBody>
      </p:sp>
      <p:sp>
        <p:nvSpPr>
          <p:cNvPr id="69" name="Google Shape;69;p14"/>
          <p:cNvSpPr txBox="1"/>
          <p:nvPr/>
        </p:nvSpPr>
        <p:spPr>
          <a:xfrm>
            <a:off x="457200" y="1099400"/>
            <a:ext cx="2463000" cy="3210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E83B2A"/>
                </a:solidFill>
                <a:latin typeface="Manrope"/>
                <a:ea typeface="Manrope"/>
                <a:cs typeface="Manrope"/>
                <a:sym typeface="Manrope"/>
              </a:rPr>
              <a:t>SAMPLE</a:t>
            </a:r>
            <a:endParaRPr b="1" sz="1700">
              <a:solidFill>
                <a:schemeClr val="lt1"/>
              </a:solidFill>
              <a:latin typeface="Manrope"/>
              <a:ea typeface="Manrope"/>
              <a:cs typeface="Manrope"/>
              <a:sym typeface="Manrope"/>
            </a:endParaRPr>
          </a:p>
          <a:p>
            <a:pPr indent="0" lvl="0" marL="0" rtl="0" algn="l">
              <a:spcBef>
                <a:spcPts val="600"/>
              </a:spcBef>
              <a:spcAft>
                <a:spcPts val="0"/>
              </a:spcAft>
              <a:buNone/>
            </a:pPr>
            <a:r>
              <a:rPr b="1" lang="en" sz="1700">
                <a:solidFill>
                  <a:schemeClr val="lt1"/>
                </a:solidFill>
                <a:latin typeface="Manrope"/>
                <a:ea typeface="Manrope"/>
                <a:cs typeface="Manrope"/>
                <a:sym typeface="Manrope"/>
              </a:rPr>
              <a:t>Completed exercise</a:t>
            </a:r>
            <a:endParaRPr b="1" sz="1700">
              <a:solidFill>
                <a:schemeClr val="lt1"/>
              </a:solidFill>
              <a:latin typeface="Manrope"/>
              <a:ea typeface="Manrope"/>
              <a:cs typeface="Manrope"/>
              <a:sym typeface="Manrope"/>
            </a:endParaRPr>
          </a:p>
          <a:p>
            <a:pPr indent="0" lvl="0" marL="0" rtl="0" algn="l">
              <a:lnSpc>
                <a:spcPct val="115000"/>
              </a:lnSpc>
              <a:spcBef>
                <a:spcPts val="1200"/>
              </a:spcBef>
              <a:spcAft>
                <a:spcPts val="0"/>
              </a:spcAft>
              <a:buNone/>
            </a:pPr>
            <a:r>
              <a:rPr lang="en" sz="900">
                <a:solidFill>
                  <a:schemeClr val="lt1"/>
                </a:solidFill>
                <a:latin typeface="Manrope"/>
                <a:ea typeface="Manrope"/>
                <a:cs typeface="Manrope"/>
                <a:sym typeface="Manrope"/>
              </a:rPr>
              <a:t>Use this slide as a reference for your own exercise. In this example, we’re considering the market from </a:t>
            </a:r>
            <a:r>
              <a:rPr lang="en" sz="900">
                <a:solidFill>
                  <a:schemeClr val="lt1"/>
                </a:solidFill>
                <a:latin typeface="Manrope"/>
                <a:ea typeface="Manrope"/>
                <a:cs typeface="Manrope"/>
                <a:sym typeface="Manrope"/>
              </a:rPr>
              <a:t>Brinks’ </a:t>
            </a:r>
            <a:r>
              <a:rPr lang="en" sz="900">
                <a:solidFill>
                  <a:schemeClr val="lt1"/>
                </a:solidFill>
                <a:latin typeface="Manrope"/>
                <a:ea typeface="Manrope"/>
                <a:cs typeface="Manrope"/>
                <a:sym typeface="Manrope"/>
              </a:rPr>
              <a:t>– private security &amp; transportation company – point of view</a:t>
            </a:r>
            <a:r>
              <a:rPr lang="en" sz="900">
                <a:solidFill>
                  <a:schemeClr val="lt1"/>
                </a:solidFill>
                <a:latin typeface="Manrope"/>
                <a:ea typeface="Manrope"/>
                <a:cs typeface="Manrope"/>
                <a:sym typeface="Manrope"/>
              </a:rPr>
              <a:t>. </a:t>
            </a:r>
            <a:endParaRPr sz="900">
              <a:solidFill>
                <a:schemeClr val="lt1"/>
              </a:solidFill>
              <a:latin typeface="Manrope"/>
              <a:ea typeface="Manrope"/>
              <a:cs typeface="Manrope"/>
              <a:sym typeface="Manrope"/>
            </a:endParaRPr>
          </a:p>
          <a:p>
            <a:pPr indent="0" lvl="0" marL="0" rtl="0" algn="l">
              <a:lnSpc>
                <a:spcPct val="115000"/>
              </a:lnSpc>
              <a:spcBef>
                <a:spcPts val="1000"/>
              </a:spcBef>
              <a:spcAft>
                <a:spcPts val="0"/>
              </a:spcAft>
              <a:buNone/>
            </a:pPr>
            <a:r>
              <a:rPr lang="en" sz="900">
                <a:solidFill>
                  <a:schemeClr val="lt1"/>
                </a:solidFill>
                <a:latin typeface="Manrope"/>
                <a:ea typeface="Manrope"/>
                <a:cs typeface="Manrope"/>
                <a:sym typeface="Manrope"/>
              </a:rPr>
              <a:t>Our ideal customer profile (ICP) is primarily companies or high-profile people that need to transport valuable assets.</a:t>
            </a:r>
            <a:endParaRPr sz="900">
              <a:solidFill>
                <a:schemeClr val="lt1"/>
              </a:solidFill>
              <a:latin typeface="Manrope"/>
              <a:ea typeface="Manrope"/>
              <a:cs typeface="Manrope"/>
              <a:sym typeface="Manrope"/>
            </a:endParaRPr>
          </a:p>
          <a:p>
            <a:pPr indent="0" lvl="0" marL="0" rtl="0" algn="l">
              <a:lnSpc>
                <a:spcPct val="115000"/>
              </a:lnSpc>
              <a:spcBef>
                <a:spcPts val="1000"/>
              </a:spcBef>
              <a:spcAft>
                <a:spcPts val="0"/>
              </a:spcAft>
              <a:buNone/>
            </a:pPr>
            <a:r>
              <a:rPr lang="en" sz="900">
                <a:solidFill>
                  <a:schemeClr val="lt1"/>
                </a:solidFill>
                <a:latin typeface="Manrope"/>
                <a:ea typeface="Manrope"/>
                <a:cs typeface="Manrope"/>
                <a:sym typeface="Manrope"/>
              </a:rPr>
              <a:t>To set us apart from the competition, the two positioning vectors we </a:t>
            </a:r>
            <a:r>
              <a:rPr lang="en" sz="900">
                <a:solidFill>
                  <a:schemeClr val="lt1"/>
                </a:solidFill>
                <a:latin typeface="Manrope"/>
                <a:ea typeface="Manrope"/>
                <a:cs typeface="Manrope"/>
                <a:sym typeface="Manrope"/>
              </a:rPr>
              <a:t>chose were</a:t>
            </a:r>
            <a:r>
              <a:rPr lang="en" sz="900">
                <a:solidFill>
                  <a:schemeClr val="lt1"/>
                </a:solidFill>
                <a:latin typeface="Manrope"/>
                <a:ea typeface="Manrope"/>
                <a:cs typeface="Manrope"/>
                <a:sym typeface="Manrope"/>
              </a:rPr>
              <a:t> </a:t>
            </a:r>
            <a:r>
              <a:rPr b="1" lang="en" sz="900">
                <a:solidFill>
                  <a:schemeClr val="lt1"/>
                </a:solidFill>
                <a:latin typeface="Manrope"/>
                <a:ea typeface="Manrope"/>
                <a:cs typeface="Manrope"/>
                <a:sym typeface="Manrope"/>
              </a:rPr>
              <a:t>speed</a:t>
            </a:r>
            <a:r>
              <a:rPr lang="en" sz="900">
                <a:solidFill>
                  <a:schemeClr val="lt1"/>
                </a:solidFill>
                <a:latin typeface="Manrope"/>
                <a:ea typeface="Manrope"/>
                <a:cs typeface="Manrope"/>
                <a:sym typeface="Manrope"/>
              </a:rPr>
              <a:t> and </a:t>
            </a:r>
            <a:r>
              <a:rPr b="1" lang="en" sz="900">
                <a:solidFill>
                  <a:schemeClr val="lt1"/>
                </a:solidFill>
                <a:latin typeface="Manrope"/>
                <a:ea typeface="Manrope"/>
                <a:cs typeface="Manrope"/>
                <a:sym typeface="Manrope"/>
              </a:rPr>
              <a:t>security</a:t>
            </a:r>
            <a:r>
              <a:rPr lang="en" sz="900">
                <a:solidFill>
                  <a:schemeClr val="lt1"/>
                </a:solidFill>
                <a:latin typeface="Manrope"/>
                <a:ea typeface="Manrope"/>
                <a:cs typeface="Manrope"/>
                <a:sym typeface="Manrope"/>
              </a:rPr>
              <a:t>.</a:t>
            </a:r>
            <a:endParaRPr sz="900">
              <a:solidFill>
                <a:schemeClr val="lt1"/>
              </a:solidFill>
              <a:latin typeface="Manrope"/>
              <a:ea typeface="Manrope"/>
              <a:cs typeface="Manrope"/>
              <a:sym typeface="Manrope"/>
            </a:endParaRPr>
          </a:p>
          <a:p>
            <a:pPr indent="0" lvl="0" marL="0" rtl="0" algn="l">
              <a:lnSpc>
                <a:spcPct val="115000"/>
              </a:lnSpc>
              <a:spcBef>
                <a:spcPts val="1000"/>
              </a:spcBef>
              <a:spcAft>
                <a:spcPts val="1000"/>
              </a:spcAft>
              <a:buNone/>
            </a:pPr>
            <a:r>
              <a:rPr lang="en" sz="900">
                <a:solidFill>
                  <a:schemeClr val="lt1"/>
                </a:solidFill>
                <a:latin typeface="Manrope"/>
                <a:ea typeface="Manrope"/>
                <a:cs typeface="Manrope"/>
                <a:sym typeface="Manrope"/>
              </a:rPr>
              <a:t>When used together, we set ourselves apart from the rest. These value proposition pillars</a:t>
            </a:r>
            <a:r>
              <a:rPr lang="en" sz="900">
                <a:solidFill>
                  <a:schemeClr val="lt1"/>
                </a:solidFill>
                <a:latin typeface="Manrope"/>
                <a:ea typeface="Manrope"/>
                <a:cs typeface="Manrope"/>
                <a:sym typeface="Manrope"/>
              </a:rPr>
              <a:t> </a:t>
            </a:r>
            <a:r>
              <a:rPr lang="en" sz="900">
                <a:solidFill>
                  <a:schemeClr val="lt1"/>
                </a:solidFill>
                <a:latin typeface="Manrope"/>
                <a:ea typeface="Manrope"/>
                <a:cs typeface="Manrope"/>
                <a:sym typeface="Manrope"/>
              </a:rPr>
              <a:t>provide the foundation for our positioning and messaging. </a:t>
            </a:r>
            <a:endParaRPr sz="900">
              <a:solidFill>
                <a:schemeClr val="lt1"/>
              </a:solidFill>
              <a:latin typeface="Manrope"/>
              <a:ea typeface="Manrope"/>
              <a:cs typeface="Manrope"/>
              <a:sym typeface="Manrope"/>
            </a:endParaRPr>
          </a:p>
        </p:txBody>
      </p:sp>
      <p:grpSp>
        <p:nvGrpSpPr>
          <p:cNvPr id="70" name="Google Shape;70;p14"/>
          <p:cNvGrpSpPr/>
          <p:nvPr/>
        </p:nvGrpSpPr>
        <p:grpSpPr>
          <a:xfrm>
            <a:off x="7321046" y="1055867"/>
            <a:ext cx="778932" cy="452720"/>
            <a:chOff x="6341325" y="691450"/>
            <a:chExt cx="1428970" cy="830374"/>
          </a:xfrm>
        </p:grpSpPr>
        <p:pic>
          <p:nvPicPr>
            <p:cNvPr id="71" name="Google Shape;71;p14"/>
            <p:cNvPicPr preferRelativeResize="0"/>
            <p:nvPr/>
          </p:nvPicPr>
          <p:blipFill>
            <a:blip r:embed="rId3">
              <a:alphaModFix/>
            </a:blip>
            <a:stretch>
              <a:fillRect/>
            </a:stretch>
          </p:blipFill>
          <p:spPr>
            <a:xfrm>
              <a:off x="6341325" y="1265324"/>
              <a:ext cx="1428970" cy="256500"/>
            </a:xfrm>
            <a:prstGeom prst="rect">
              <a:avLst/>
            </a:prstGeom>
            <a:noFill/>
            <a:ln>
              <a:noFill/>
            </a:ln>
          </p:spPr>
        </p:pic>
        <p:pic>
          <p:nvPicPr>
            <p:cNvPr id="72" name="Google Shape;72;p14"/>
            <p:cNvPicPr preferRelativeResize="0"/>
            <p:nvPr/>
          </p:nvPicPr>
          <p:blipFill>
            <a:blip r:embed="rId4">
              <a:alphaModFix/>
            </a:blip>
            <a:stretch>
              <a:fillRect/>
            </a:stretch>
          </p:blipFill>
          <p:spPr>
            <a:xfrm>
              <a:off x="6556897" y="691450"/>
              <a:ext cx="866775" cy="530176"/>
            </a:xfrm>
            <a:prstGeom prst="rect">
              <a:avLst/>
            </a:prstGeom>
            <a:noFill/>
            <a:ln>
              <a:noFill/>
            </a:ln>
          </p:spPr>
        </p:pic>
      </p:grpSp>
      <p:pic>
        <p:nvPicPr>
          <p:cNvPr id="73" name="Google Shape;73;p14"/>
          <p:cNvPicPr preferRelativeResize="0"/>
          <p:nvPr/>
        </p:nvPicPr>
        <p:blipFill>
          <a:blip r:embed="rId5">
            <a:alphaModFix/>
          </a:blip>
          <a:stretch>
            <a:fillRect/>
          </a:stretch>
        </p:blipFill>
        <p:spPr>
          <a:xfrm>
            <a:off x="4148929" y="2784136"/>
            <a:ext cx="610605" cy="610605"/>
          </a:xfrm>
          <a:prstGeom prst="rect">
            <a:avLst/>
          </a:prstGeom>
          <a:noFill/>
          <a:ln>
            <a:noFill/>
          </a:ln>
        </p:spPr>
      </p:pic>
      <p:pic>
        <p:nvPicPr>
          <p:cNvPr id="74" name="Google Shape;74;p14"/>
          <p:cNvPicPr preferRelativeResize="0"/>
          <p:nvPr/>
        </p:nvPicPr>
        <p:blipFill>
          <a:blip r:embed="rId6">
            <a:alphaModFix/>
          </a:blip>
          <a:stretch>
            <a:fillRect/>
          </a:stretch>
        </p:blipFill>
        <p:spPr>
          <a:xfrm>
            <a:off x="5190975" y="2436301"/>
            <a:ext cx="320999" cy="393600"/>
          </a:xfrm>
          <a:prstGeom prst="rect">
            <a:avLst/>
          </a:prstGeom>
          <a:noFill/>
          <a:ln>
            <a:noFill/>
          </a:ln>
        </p:spPr>
      </p:pic>
      <p:pic>
        <p:nvPicPr>
          <p:cNvPr id="75" name="Google Shape;75;p14"/>
          <p:cNvPicPr preferRelativeResize="0"/>
          <p:nvPr/>
        </p:nvPicPr>
        <p:blipFill>
          <a:blip r:embed="rId7">
            <a:alphaModFix/>
          </a:blip>
          <a:stretch>
            <a:fillRect/>
          </a:stretch>
        </p:blipFill>
        <p:spPr>
          <a:xfrm>
            <a:off x="5724662" y="2057400"/>
            <a:ext cx="778926" cy="250260"/>
          </a:xfrm>
          <a:prstGeom prst="rect">
            <a:avLst/>
          </a:prstGeom>
          <a:noFill/>
          <a:ln>
            <a:noFill/>
          </a:ln>
        </p:spPr>
      </p:pic>
      <p:pic>
        <p:nvPicPr>
          <p:cNvPr id="76" name="Google Shape;76;p14"/>
          <p:cNvPicPr preferRelativeResize="0"/>
          <p:nvPr/>
        </p:nvPicPr>
        <p:blipFill>
          <a:blip r:embed="rId8">
            <a:alphaModFix/>
          </a:blip>
          <a:stretch>
            <a:fillRect/>
          </a:stretch>
        </p:blipFill>
        <p:spPr>
          <a:xfrm>
            <a:off x="6346964" y="2841465"/>
            <a:ext cx="409558" cy="553287"/>
          </a:xfrm>
          <a:prstGeom prst="rect">
            <a:avLst/>
          </a:prstGeom>
          <a:noFill/>
          <a:ln>
            <a:noFill/>
          </a:ln>
        </p:spPr>
      </p:pic>
      <p:pic>
        <p:nvPicPr>
          <p:cNvPr id="77" name="Google Shape;77;p14"/>
          <p:cNvPicPr preferRelativeResize="0"/>
          <p:nvPr/>
        </p:nvPicPr>
        <p:blipFill rotWithShape="1">
          <a:blip r:embed="rId9">
            <a:alphaModFix/>
          </a:blip>
          <a:srcRect b="13288" l="6416" r="6416" t="26749"/>
          <a:stretch/>
        </p:blipFill>
        <p:spPr>
          <a:xfrm>
            <a:off x="7321050" y="2297097"/>
            <a:ext cx="845225" cy="317153"/>
          </a:xfrm>
          <a:prstGeom prst="rect">
            <a:avLst/>
          </a:prstGeom>
          <a:noFill/>
          <a:ln>
            <a:noFill/>
          </a:ln>
        </p:spPr>
      </p:pic>
      <p:pic>
        <p:nvPicPr>
          <p:cNvPr id="78" name="Google Shape;78;p14"/>
          <p:cNvPicPr preferRelativeResize="0"/>
          <p:nvPr/>
        </p:nvPicPr>
        <p:blipFill rotWithShape="1">
          <a:blip r:embed="rId10">
            <a:alphaModFix/>
          </a:blip>
          <a:srcRect b="27571" l="2128" r="2032" t="23760"/>
          <a:stretch/>
        </p:blipFill>
        <p:spPr>
          <a:xfrm>
            <a:off x="4501528" y="1350967"/>
            <a:ext cx="684863" cy="347794"/>
          </a:xfrm>
          <a:prstGeom prst="rect">
            <a:avLst/>
          </a:prstGeom>
          <a:noFill/>
          <a:ln>
            <a:noFill/>
          </a:ln>
        </p:spPr>
      </p:pic>
      <p:sp>
        <p:nvSpPr>
          <p:cNvPr id="79" name="Google Shape;79;p14">
            <a:hlinkClick r:id="rId11"/>
          </p:cNvPr>
          <p:cNvSpPr/>
          <p:nvPr/>
        </p:nvSpPr>
        <p:spPr>
          <a:xfrm>
            <a:off x="3254275" y="4750375"/>
            <a:ext cx="7863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83" name="Shape 83"/>
        <p:cNvGrpSpPr/>
        <p:nvPr/>
      </p:nvGrpSpPr>
      <p:grpSpPr>
        <a:xfrm>
          <a:off x="0" y="0"/>
          <a:ext cx="0" cy="0"/>
          <a:chOff x="0" y="0"/>
          <a:chExt cx="0" cy="0"/>
        </a:xfrm>
      </p:grpSpPr>
      <p:sp>
        <p:nvSpPr>
          <p:cNvPr id="84" name="Google Shape;84;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solidFill>
                  <a:schemeClr val="dk2"/>
                </a:solidFill>
                <a:latin typeface="Manrope"/>
                <a:ea typeface="Manrope"/>
                <a:cs typeface="Manrope"/>
                <a:sym typeface="Manrope"/>
              </a:rPr>
              <a:t>‹#›</a:t>
            </a:fld>
            <a:endParaRPr>
              <a:solidFill>
                <a:schemeClr val="dk2"/>
              </a:solidFill>
              <a:latin typeface="Manrope"/>
              <a:ea typeface="Manrope"/>
              <a:cs typeface="Manrope"/>
              <a:sym typeface="Manrope"/>
            </a:endParaRPr>
          </a:p>
        </p:txBody>
      </p:sp>
      <p:cxnSp>
        <p:nvCxnSpPr>
          <p:cNvPr id="85" name="Google Shape;85;p15"/>
          <p:cNvCxnSpPr/>
          <p:nvPr/>
        </p:nvCxnSpPr>
        <p:spPr>
          <a:xfrm>
            <a:off x="3636176" y="2523061"/>
            <a:ext cx="4771200" cy="0"/>
          </a:xfrm>
          <a:prstGeom prst="straightConnector1">
            <a:avLst/>
          </a:prstGeom>
          <a:noFill/>
          <a:ln cap="flat" cmpd="sng" w="9525">
            <a:solidFill>
              <a:srgbClr val="CCCCCC"/>
            </a:solidFill>
            <a:prstDash val="dash"/>
            <a:round/>
            <a:headEnd len="med" w="med" type="none"/>
            <a:tailEnd len="med" w="med" type="none"/>
          </a:ln>
        </p:spPr>
      </p:cxnSp>
      <p:cxnSp>
        <p:nvCxnSpPr>
          <p:cNvPr id="86" name="Google Shape;86;p15"/>
          <p:cNvCxnSpPr/>
          <p:nvPr/>
        </p:nvCxnSpPr>
        <p:spPr>
          <a:xfrm>
            <a:off x="6114001" y="1018643"/>
            <a:ext cx="0" cy="3105000"/>
          </a:xfrm>
          <a:prstGeom prst="straightConnector1">
            <a:avLst/>
          </a:prstGeom>
          <a:noFill/>
          <a:ln cap="flat" cmpd="sng" w="9525">
            <a:solidFill>
              <a:srgbClr val="CCCCCC"/>
            </a:solidFill>
            <a:prstDash val="dash"/>
            <a:round/>
            <a:headEnd len="med" w="med" type="none"/>
            <a:tailEnd len="med" w="med" type="none"/>
          </a:ln>
        </p:spPr>
      </p:cxnSp>
      <p:sp>
        <p:nvSpPr>
          <p:cNvPr id="87" name="Google Shape;87;p15"/>
          <p:cNvSpPr txBox="1"/>
          <p:nvPr/>
        </p:nvSpPr>
        <p:spPr>
          <a:xfrm rot="-5400000">
            <a:off x="2216818" y="2442353"/>
            <a:ext cx="2094000" cy="1614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1200">
                <a:solidFill>
                  <a:schemeClr val="lt1"/>
                </a:solidFill>
                <a:latin typeface="Manrope"/>
                <a:ea typeface="Manrope"/>
                <a:cs typeface="Manrope"/>
                <a:sym typeface="Manrope"/>
              </a:rPr>
              <a:t>Positioning vector 2</a:t>
            </a:r>
            <a:endParaRPr b="1" sz="1200">
              <a:solidFill>
                <a:schemeClr val="lt1"/>
              </a:solidFill>
              <a:latin typeface="Manrope"/>
              <a:ea typeface="Manrope"/>
              <a:cs typeface="Manrope"/>
              <a:sym typeface="Manrope"/>
            </a:endParaRPr>
          </a:p>
        </p:txBody>
      </p:sp>
      <p:cxnSp>
        <p:nvCxnSpPr>
          <p:cNvPr id="88" name="Google Shape;88;p15"/>
          <p:cNvCxnSpPr/>
          <p:nvPr/>
        </p:nvCxnSpPr>
        <p:spPr>
          <a:xfrm rot="10800000">
            <a:off x="3636176" y="895599"/>
            <a:ext cx="0" cy="3213300"/>
          </a:xfrm>
          <a:prstGeom prst="straightConnector1">
            <a:avLst/>
          </a:prstGeom>
          <a:noFill/>
          <a:ln cap="flat" cmpd="sng" w="19050">
            <a:solidFill>
              <a:schemeClr val="dk2"/>
            </a:solidFill>
            <a:prstDash val="solid"/>
            <a:round/>
            <a:headEnd len="med" w="med" type="none"/>
            <a:tailEnd len="med" w="med" type="triangle"/>
          </a:ln>
        </p:spPr>
      </p:cxnSp>
      <p:cxnSp>
        <p:nvCxnSpPr>
          <p:cNvPr id="89" name="Google Shape;89;p15"/>
          <p:cNvCxnSpPr/>
          <p:nvPr/>
        </p:nvCxnSpPr>
        <p:spPr>
          <a:xfrm>
            <a:off x="3636176" y="4108899"/>
            <a:ext cx="4912500" cy="0"/>
          </a:xfrm>
          <a:prstGeom prst="straightConnector1">
            <a:avLst/>
          </a:prstGeom>
          <a:noFill/>
          <a:ln cap="flat" cmpd="sng" w="19050">
            <a:solidFill>
              <a:schemeClr val="dk2"/>
            </a:solidFill>
            <a:prstDash val="solid"/>
            <a:round/>
            <a:headEnd len="med" w="med" type="none"/>
            <a:tailEnd len="med" w="med" type="triangle"/>
          </a:ln>
        </p:spPr>
      </p:cxnSp>
      <p:sp>
        <p:nvSpPr>
          <p:cNvPr id="90" name="Google Shape;90;p15"/>
          <p:cNvSpPr txBox="1"/>
          <p:nvPr/>
        </p:nvSpPr>
        <p:spPr>
          <a:xfrm>
            <a:off x="5096083" y="4331825"/>
            <a:ext cx="2036100" cy="184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b="1" lang="en" sz="1200">
                <a:solidFill>
                  <a:schemeClr val="lt1"/>
                </a:solidFill>
                <a:latin typeface="Manrope"/>
                <a:ea typeface="Manrope"/>
                <a:cs typeface="Manrope"/>
                <a:sym typeface="Manrope"/>
              </a:rPr>
              <a:t>Positioning vector 1</a:t>
            </a:r>
            <a:endParaRPr b="1" sz="1200">
              <a:solidFill>
                <a:schemeClr val="lt1"/>
              </a:solidFill>
              <a:latin typeface="Manrope"/>
              <a:ea typeface="Manrope"/>
              <a:cs typeface="Manrope"/>
              <a:sym typeface="Manrope"/>
            </a:endParaRPr>
          </a:p>
        </p:txBody>
      </p:sp>
      <p:grpSp>
        <p:nvGrpSpPr>
          <p:cNvPr id="91" name="Google Shape;91;p15"/>
          <p:cNvGrpSpPr/>
          <p:nvPr/>
        </p:nvGrpSpPr>
        <p:grpSpPr>
          <a:xfrm>
            <a:off x="4455138" y="1767157"/>
            <a:ext cx="1592157" cy="159502"/>
            <a:chOff x="2928500" y="2100400"/>
            <a:chExt cx="1614600" cy="153900"/>
          </a:xfrm>
        </p:grpSpPr>
        <p:sp>
          <p:nvSpPr>
            <p:cNvPr id="92" name="Google Shape;92;p15"/>
            <p:cNvSpPr/>
            <p:nvPr/>
          </p:nvSpPr>
          <p:spPr>
            <a:xfrm>
              <a:off x="2928500" y="2134450"/>
              <a:ext cx="85800" cy="85800"/>
            </a:xfrm>
            <a:prstGeom prst="ellipse">
              <a:avLst/>
            </a:prstGeom>
            <a:solidFill>
              <a:schemeClr val="lt2"/>
            </a:solid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5"/>
            <p:cNvSpPr txBox="1"/>
            <p:nvPr/>
          </p:nvSpPr>
          <p:spPr>
            <a:xfrm>
              <a:off x="3119000" y="2100400"/>
              <a:ext cx="1424100" cy="153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000">
                  <a:latin typeface="Manrope SemiBold"/>
                  <a:ea typeface="Manrope SemiBold"/>
                  <a:cs typeface="Manrope SemiBold"/>
                  <a:sym typeface="Manrope SemiBold"/>
                </a:rPr>
                <a:t>Competitor 2</a:t>
              </a:r>
              <a:endParaRPr sz="1000">
                <a:latin typeface="Manrope SemiBold"/>
                <a:ea typeface="Manrope SemiBold"/>
                <a:cs typeface="Manrope SemiBold"/>
                <a:sym typeface="Manrope SemiBold"/>
              </a:endParaRPr>
            </a:p>
          </p:txBody>
        </p:sp>
      </p:grpSp>
      <p:grpSp>
        <p:nvGrpSpPr>
          <p:cNvPr id="94" name="Google Shape;94;p15"/>
          <p:cNvGrpSpPr/>
          <p:nvPr/>
        </p:nvGrpSpPr>
        <p:grpSpPr>
          <a:xfrm>
            <a:off x="4220629" y="3469497"/>
            <a:ext cx="1592157" cy="159502"/>
            <a:chOff x="2928500" y="2100400"/>
            <a:chExt cx="1614600" cy="153900"/>
          </a:xfrm>
        </p:grpSpPr>
        <p:sp>
          <p:nvSpPr>
            <p:cNvPr id="95" name="Google Shape;95;p15"/>
            <p:cNvSpPr/>
            <p:nvPr/>
          </p:nvSpPr>
          <p:spPr>
            <a:xfrm>
              <a:off x="2928500" y="2134450"/>
              <a:ext cx="85800" cy="85800"/>
            </a:xfrm>
            <a:prstGeom prst="ellipse">
              <a:avLst/>
            </a:prstGeom>
            <a:solidFill>
              <a:schemeClr val="lt2"/>
            </a:solid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5"/>
            <p:cNvSpPr txBox="1"/>
            <p:nvPr/>
          </p:nvSpPr>
          <p:spPr>
            <a:xfrm>
              <a:off x="3119000" y="2100400"/>
              <a:ext cx="1424100" cy="153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000">
                  <a:latin typeface="Manrope SemiBold"/>
                  <a:ea typeface="Manrope SemiBold"/>
                  <a:cs typeface="Manrope SemiBold"/>
                  <a:sym typeface="Manrope SemiBold"/>
                </a:rPr>
                <a:t>Competitor 3</a:t>
              </a:r>
              <a:endParaRPr sz="1000">
                <a:latin typeface="Manrope SemiBold"/>
                <a:ea typeface="Manrope SemiBold"/>
                <a:cs typeface="Manrope SemiBold"/>
                <a:sym typeface="Manrope SemiBold"/>
              </a:endParaRPr>
            </a:p>
          </p:txBody>
        </p:sp>
      </p:grpSp>
      <p:grpSp>
        <p:nvGrpSpPr>
          <p:cNvPr id="97" name="Google Shape;97;p15"/>
          <p:cNvGrpSpPr/>
          <p:nvPr/>
        </p:nvGrpSpPr>
        <p:grpSpPr>
          <a:xfrm>
            <a:off x="6551547" y="3150010"/>
            <a:ext cx="1592157" cy="159502"/>
            <a:chOff x="2928500" y="2100400"/>
            <a:chExt cx="1614600" cy="153900"/>
          </a:xfrm>
        </p:grpSpPr>
        <p:sp>
          <p:nvSpPr>
            <p:cNvPr id="98" name="Google Shape;98;p15"/>
            <p:cNvSpPr/>
            <p:nvPr/>
          </p:nvSpPr>
          <p:spPr>
            <a:xfrm>
              <a:off x="2928500" y="2134450"/>
              <a:ext cx="85800" cy="85800"/>
            </a:xfrm>
            <a:prstGeom prst="ellipse">
              <a:avLst/>
            </a:prstGeom>
            <a:solidFill>
              <a:schemeClr val="lt2"/>
            </a:solid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5"/>
            <p:cNvSpPr txBox="1"/>
            <p:nvPr/>
          </p:nvSpPr>
          <p:spPr>
            <a:xfrm>
              <a:off x="3119000" y="2100400"/>
              <a:ext cx="1424100" cy="153900"/>
            </a:xfrm>
            <a:prstGeom prst="rect">
              <a:avLst/>
            </a:prstGeom>
            <a:noFill/>
            <a:ln>
              <a:noFill/>
            </a:ln>
          </p:spPr>
          <p:txBody>
            <a:bodyPr anchorCtr="0" anchor="ctr" bIns="0" lIns="0" spcFirstLastPara="1" rIns="0" wrap="square" tIns="0">
              <a:normAutofit/>
            </a:bodyPr>
            <a:lstStyle/>
            <a:p>
              <a:pPr indent="0" lvl="0" marL="0" rtl="0" algn="l">
                <a:spcBef>
                  <a:spcPts val="0"/>
                </a:spcBef>
                <a:spcAft>
                  <a:spcPts val="0"/>
                </a:spcAft>
                <a:buNone/>
              </a:pPr>
              <a:r>
                <a:rPr lang="en" sz="1000">
                  <a:latin typeface="Manrope SemiBold"/>
                  <a:ea typeface="Manrope SemiBold"/>
                  <a:cs typeface="Manrope SemiBold"/>
                  <a:sym typeface="Manrope SemiBold"/>
                </a:rPr>
                <a:t>Competitor 1</a:t>
              </a:r>
              <a:endParaRPr sz="1000">
                <a:latin typeface="Manrope SemiBold"/>
                <a:ea typeface="Manrope SemiBold"/>
                <a:cs typeface="Manrope SemiBold"/>
                <a:sym typeface="Manrope SemiBold"/>
              </a:endParaRPr>
            </a:p>
          </p:txBody>
        </p:sp>
      </p:grpSp>
      <p:grpSp>
        <p:nvGrpSpPr>
          <p:cNvPr id="100" name="Google Shape;100;p15"/>
          <p:cNvGrpSpPr/>
          <p:nvPr/>
        </p:nvGrpSpPr>
        <p:grpSpPr>
          <a:xfrm>
            <a:off x="5872173" y="2233062"/>
            <a:ext cx="1592157" cy="153905"/>
            <a:chOff x="2928500" y="2100400"/>
            <a:chExt cx="1614600" cy="148500"/>
          </a:xfrm>
        </p:grpSpPr>
        <p:sp>
          <p:nvSpPr>
            <p:cNvPr id="101" name="Google Shape;101;p15"/>
            <p:cNvSpPr/>
            <p:nvPr/>
          </p:nvSpPr>
          <p:spPr>
            <a:xfrm>
              <a:off x="2928500" y="2134450"/>
              <a:ext cx="85800" cy="85800"/>
            </a:xfrm>
            <a:prstGeom prst="ellipse">
              <a:avLst/>
            </a:prstGeom>
            <a:solidFill>
              <a:schemeClr val="lt2"/>
            </a:solid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5"/>
            <p:cNvSpPr txBox="1"/>
            <p:nvPr/>
          </p:nvSpPr>
          <p:spPr>
            <a:xfrm>
              <a:off x="3119000" y="2100400"/>
              <a:ext cx="1424100" cy="148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000">
                  <a:latin typeface="Manrope SemiBold"/>
                  <a:ea typeface="Manrope SemiBold"/>
                  <a:cs typeface="Manrope SemiBold"/>
                  <a:sym typeface="Manrope SemiBold"/>
                </a:rPr>
                <a:t>Competitor 4</a:t>
              </a:r>
              <a:endParaRPr sz="1000">
                <a:latin typeface="Manrope SemiBold"/>
                <a:ea typeface="Manrope SemiBold"/>
                <a:cs typeface="Manrope SemiBold"/>
                <a:sym typeface="Manrope SemiBold"/>
              </a:endParaRPr>
            </a:p>
          </p:txBody>
        </p:sp>
      </p:grpSp>
      <p:grpSp>
        <p:nvGrpSpPr>
          <p:cNvPr id="103" name="Google Shape;103;p15"/>
          <p:cNvGrpSpPr/>
          <p:nvPr/>
        </p:nvGrpSpPr>
        <p:grpSpPr>
          <a:xfrm>
            <a:off x="6956530" y="1316125"/>
            <a:ext cx="1592157" cy="153905"/>
            <a:chOff x="2928500" y="2100400"/>
            <a:chExt cx="1614600" cy="148500"/>
          </a:xfrm>
        </p:grpSpPr>
        <p:sp>
          <p:nvSpPr>
            <p:cNvPr id="104" name="Google Shape;104;p15"/>
            <p:cNvSpPr/>
            <p:nvPr/>
          </p:nvSpPr>
          <p:spPr>
            <a:xfrm>
              <a:off x="2928500" y="2134450"/>
              <a:ext cx="85800" cy="85800"/>
            </a:xfrm>
            <a:prstGeom prst="ellipse">
              <a:avLst/>
            </a:prstGeom>
            <a:solidFill>
              <a:srgbClr val="FF0000"/>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txBox="1"/>
            <p:nvPr/>
          </p:nvSpPr>
          <p:spPr>
            <a:xfrm>
              <a:off x="3119000" y="2100400"/>
              <a:ext cx="1424100" cy="148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000">
                  <a:latin typeface="Manrope SemiBold"/>
                  <a:ea typeface="Manrope SemiBold"/>
                  <a:cs typeface="Manrope SemiBold"/>
                  <a:sym typeface="Manrope SemiBold"/>
                </a:rPr>
                <a:t>Our company</a:t>
              </a:r>
              <a:endParaRPr sz="1000">
                <a:latin typeface="Manrope SemiBold"/>
                <a:ea typeface="Manrope SemiBold"/>
                <a:cs typeface="Manrope SemiBold"/>
                <a:sym typeface="Manrope SemiBold"/>
              </a:endParaRPr>
            </a:p>
          </p:txBody>
        </p:sp>
      </p:grpSp>
      <p:sp>
        <p:nvSpPr>
          <p:cNvPr id="106" name="Google Shape;106;p15"/>
          <p:cNvSpPr txBox="1"/>
          <p:nvPr/>
        </p:nvSpPr>
        <p:spPr>
          <a:xfrm>
            <a:off x="457200" y="1262000"/>
            <a:ext cx="2283600" cy="1971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E83B2A"/>
                </a:solidFill>
                <a:latin typeface="Manrope"/>
                <a:ea typeface="Manrope"/>
                <a:cs typeface="Manrope"/>
                <a:sym typeface="Manrope"/>
              </a:rPr>
              <a:t>TEMPLATE - MAKE A COPY</a:t>
            </a:r>
            <a:endParaRPr b="1" sz="800">
              <a:solidFill>
                <a:srgbClr val="E83B2A"/>
              </a:solidFill>
              <a:latin typeface="Manrope"/>
              <a:ea typeface="Manrope"/>
              <a:cs typeface="Manrope"/>
              <a:sym typeface="Manrope"/>
            </a:endParaRPr>
          </a:p>
          <a:p>
            <a:pPr indent="0" lvl="0" marL="0" rtl="0" algn="l">
              <a:spcBef>
                <a:spcPts val="600"/>
              </a:spcBef>
              <a:spcAft>
                <a:spcPts val="0"/>
              </a:spcAft>
              <a:buNone/>
            </a:pPr>
            <a:r>
              <a:rPr b="1" lang="en" sz="1700">
                <a:solidFill>
                  <a:schemeClr val="lt1"/>
                </a:solidFill>
                <a:latin typeface="Manrope"/>
                <a:ea typeface="Manrope"/>
                <a:cs typeface="Manrope"/>
                <a:sym typeface="Manrope"/>
              </a:rPr>
              <a:t>Scatterplot with dots and names</a:t>
            </a:r>
            <a:endParaRPr b="1" sz="1700">
              <a:solidFill>
                <a:schemeClr val="lt1"/>
              </a:solidFill>
              <a:latin typeface="Manrope"/>
              <a:ea typeface="Manrope"/>
              <a:cs typeface="Manrope"/>
              <a:sym typeface="Manrope"/>
            </a:endParaRPr>
          </a:p>
          <a:p>
            <a:pPr indent="0" lvl="0" marL="0" rtl="0" algn="l">
              <a:lnSpc>
                <a:spcPct val="115000"/>
              </a:lnSpc>
              <a:spcBef>
                <a:spcPts val="1200"/>
              </a:spcBef>
              <a:spcAft>
                <a:spcPts val="0"/>
              </a:spcAft>
              <a:buNone/>
            </a:pPr>
            <a:r>
              <a:rPr lang="en" sz="900">
                <a:solidFill>
                  <a:schemeClr val="lt1"/>
                </a:solidFill>
                <a:latin typeface="Manrope"/>
                <a:ea typeface="Manrope"/>
                <a:cs typeface="Manrope"/>
                <a:sym typeface="Manrope"/>
              </a:rPr>
              <a:t>Change the placeholders – add your company and the names of your competitors.</a:t>
            </a:r>
            <a:endParaRPr sz="900">
              <a:solidFill>
                <a:schemeClr val="lt1"/>
              </a:solidFill>
              <a:latin typeface="Manrope"/>
              <a:ea typeface="Manrope"/>
              <a:cs typeface="Manrope"/>
              <a:sym typeface="Manrope"/>
            </a:endParaRPr>
          </a:p>
          <a:p>
            <a:pPr indent="0" lvl="0" marL="0" rtl="0" algn="l">
              <a:lnSpc>
                <a:spcPct val="115000"/>
              </a:lnSpc>
              <a:spcBef>
                <a:spcPts val="0"/>
              </a:spcBef>
              <a:spcAft>
                <a:spcPts val="0"/>
              </a:spcAft>
              <a:buNone/>
            </a:pPr>
            <a:r>
              <a:t/>
            </a:r>
            <a:endParaRPr sz="900">
              <a:solidFill>
                <a:schemeClr val="lt1"/>
              </a:solidFill>
              <a:latin typeface="Manrope"/>
              <a:ea typeface="Manrope"/>
              <a:cs typeface="Manrope"/>
              <a:sym typeface="Manrope"/>
            </a:endParaRPr>
          </a:p>
          <a:p>
            <a:pPr indent="-171450" lvl="0" marL="285750" rtl="0" algn="l">
              <a:lnSpc>
                <a:spcPct val="115000"/>
              </a:lnSpc>
              <a:spcBef>
                <a:spcPts val="0"/>
              </a:spcBef>
              <a:spcAft>
                <a:spcPts val="0"/>
              </a:spcAft>
              <a:buClr>
                <a:schemeClr val="lt1"/>
              </a:buClr>
              <a:buSzPts val="900"/>
              <a:buFont typeface="Manrope"/>
              <a:buChar char="●"/>
            </a:pPr>
            <a:r>
              <a:rPr lang="en" sz="900">
                <a:solidFill>
                  <a:schemeClr val="lt1"/>
                </a:solidFill>
                <a:latin typeface="Manrope"/>
                <a:ea typeface="Manrope"/>
                <a:cs typeface="Manrope"/>
                <a:sym typeface="Manrope"/>
              </a:rPr>
              <a:t>Simple</a:t>
            </a:r>
            <a:endParaRPr sz="900">
              <a:solidFill>
                <a:schemeClr val="lt1"/>
              </a:solidFill>
              <a:latin typeface="Manrope"/>
              <a:ea typeface="Manrope"/>
              <a:cs typeface="Manrope"/>
              <a:sym typeface="Manrope"/>
            </a:endParaRPr>
          </a:p>
          <a:p>
            <a:pPr indent="-171450" lvl="0" marL="285750" rtl="0" algn="l">
              <a:lnSpc>
                <a:spcPct val="115000"/>
              </a:lnSpc>
              <a:spcBef>
                <a:spcPts val="0"/>
              </a:spcBef>
              <a:spcAft>
                <a:spcPts val="0"/>
              </a:spcAft>
              <a:buClr>
                <a:schemeClr val="lt1"/>
              </a:buClr>
              <a:buSzPts val="900"/>
              <a:buFont typeface="Manrope"/>
              <a:buChar char="●"/>
            </a:pPr>
            <a:r>
              <a:rPr lang="en" sz="900">
                <a:solidFill>
                  <a:schemeClr val="lt1"/>
                </a:solidFill>
                <a:latin typeface="Manrope"/>
                <a:ea typeface="Manrope"/>
                <a:cs typeface="Manrope"/>
                <a:sym typeface="Manrope"/>
              </a:rPr>
              <a:t>Precise</a:t>
            </a:r>
            <a:endParaRPr sz="900">
              <a:solidFill>
                <a:schemeClr val="lt1"/>
              </a:solidFill>
              <a:latin typeface="Manrope"/>
              <a:ea typeface="Manrope"/>
              <a:cs typeface="Manrope"/>
              <a:sym typeface="Manrope"/>
            </a:endParaRPr>
          </a:p>
          <a:p>
            <a:pPr indent="-171450" lvl="0" marL="285750" rtl="0" algn="l">
              <a:lnSpc>
                <a:spcPct val="115000"/>
              </a:lnSpc>
              <a:spcBef>
                <a:spcPts val="0"/>
              </a:spcBef>
              <a:spcAft>
                <a:spcPts val="0"/>
              </a:spcAft>
              <a:buClr>
                <a:schemeClr val="lt1"/>
              </a:buClr>
              <a:buSzPts val="900"/>
              <a:buFont typeface="Manrope"/>
              <a:buChar char="●"/>
            </a:pPr>
            <a:r>
              <a:rPr lang="en" sz="900">
                <a:solidFill>
                  <a:schemeClr val="lt1"/>
                </a:solidFill>
                <a:latin typeface="Manrope"/>
                <a:ea typeface="Manrope"/>
                <a:cs typeface="Manrope"/>
                <a:sym typeface="Manrope"/>
              </a:rPr>
              <a:t>Best for large data sets</a:t>
            </a:r>
            <a:endParaRPr sz="900">
              <a:solidFill>
                <a:schemeClr val="lt1"/>
              </a:solidFill>
              <a:latin typeface="Manrope"/>
              <a:ea typeface="Manrope"/>
              <a:cs typeface="Manrope"/>
              <a:sym typeface="Manrope"/>
            </a:endParaRPr>
          </a:p>
        </p:txBody>
      </p:sp>
      <p:sp>
        <p:nvSpPr>
          <p:cNvPr id="107" name="Google Shape;107;p15">
            <a:hlinkClick r:id="rId3"/>
          </p:cNvPr>
          <p:cNvSpPr/>
          <p:nvPr/>
        </p:nvSpPr>
        <p:spPr>
          <a:xfrm>
            <a:off x="3254275" y="4750375"/>
            <a:ext cx="7863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AFA"/>
        </a:solidFill>
      </p:bgPr>
    </p:bg>
    <p:spTree>
      <p:nvGrpSpPr>
        <p:cNvPr id="111" name="Shape 111"/>
        <p:cNvGrpSpPr/>
        <p:nvPr/>
      </p:nvGrpSpPr>
      <p:grpSpPr>
        <a:xfrm>
          <a:off x="0" y="0"/>
          <a:ext cx="0" cy="0"/>
          <a:chOff x="0" y="0"/>
          <a:chExt cx="0" cy="0"/>
        </a:xfrm>
      </p:grpSpPr>
      <p:sp>
        <p:nvSpPr>
          <p:cNvPr id="112" name="Google Shape;112;p16"/>
          <p:cNvSpPr txBox="1"/>
          <p:nvPr/>
        </p:nvSpPr>
        <p:spPr>
          <a:xfrm>
            <a:off x="457200" y="1262000"/>
            <a:ext cx="2283600" cy="182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800">
                <a:solidFill>
                  <a:srgbClr val="E83B2A"/>
                </a:solidFill>
                <a:latin typeface="Manrope"/>
                <a:ea typeface="Manrope"/>
                <a:cs typeface="Manrope"/>
                <a:sym typeface="Manrope"/>
              </a:rPr>
              <a:t>TEMPLATE - MAKE A COPY</a:t>
            </a:r>
            <a:endParaRPr b="1" sz="1900">
              <a:solidFill>
                <a:schemeClr val="lt1"/>
              </a:solidFill>
              <a:latin typeface="Manrope"/>
              <a:ea typeface="Manrope"/>
              <a:cs typeface="Manrope"/>
              <a:sym typeface="Manrope"/>
            </a:endParaRPr>
          </a:p>
          <a:p>
            <a:pPr indent="0" lvl="0" marL="0" rtl="0" algn="l">
              <a:spcBef>
                <a:spcPts val="600"/>
              </a:spcBef>
              <a:spcAft>
                <a:spcPts val="0"/>
              </a:spcAft>
              <a:buNone/>
            </a:pPr>
            <a:r>
              <a:rPr b="1" lang="en" sz="1700">
                <a:solidFill>
                  <a:schemeClr val="lt1"/>
                </a:solidFill>
                <a:latin typeface="Manrope"/>
                <a:ea typeface="Manrope"/>
                <a:cs typeface="Manrope"/>
                <a:sym typeface="Manrope"/>
              </a:rPr>
              <a:t>Scatterplot with competitor logos</a:t>
            </a:r>
            <a:endParaRPr b="1" sz="1700">
              <a:solidFill>
                <a:schemeClr val="lt1"/>
              </a:solidFill>
              <a:latin typeface="Manrope"/>
              <a:ea typeface="Manrope"/>
              <a:cs typeface="Manrope"/>
              <a:sym typeface="Manrope"/>
            </a:endParaRPr>
          </a:p>
          <a:p>
            <a:pPr indent="0" lvl="0" marL="0" rtl="0" algn="l">
              <a:lnSpc>
                <a:spcPct val="115000"/>
              </a:lnSpc>
              <a:spcBef>
                <a:spcPts val="1200"/>
              </a:spcBef>
              <a:spcAft>
                <a:spcPts val="0"/>
              </a:spcAft>
              <a:buNone/>
            </a:pPr>
            <a:r>
              <a:rPr lang="en" sz="900">
                <a:solidFill>
                  <a:schemeClr val="lt1"/>
                </a:solidFill>
                <a:latin typeface="Manrope"/>
                <a:ea typeface="Manrope"/>
                <a:cs typeface="Manrope"/>
                <a:sym typeface="Manrope"/>
              </a:rPr>
              <a:t>Upload your competitors’ logos and plot them against yours.</a:t>
            </a:r>
            <a:endParaRPr sz="900">
              <a:solidFill>
                <a:schemeClr val="lt1"/>
              </a:solidFill>
              <a:latin typeface="Manrope"/>
              <a:ea typeface="Manrope"/>
              <a:cs typeface="Manrope"/>
              <a:sym typeface="Manrope"/>
            </a:endParaRPr>
          </a:p>
          <a:p>
            <a:pPr indent="0" lvl="0" marL="0" rtl="0" algn="l">
              <a:lnSpc>
                <a:spcPct val="115000"/>
              </a:lnSpc>
              <a:spcBef>
                <a:spcPts val="0"/>
              </a:spcBef>
              <a:spcAft>
                <a:spcPts val="0"/>
              </a:spcAft>
              <a:buNone/>
            </a:pPr>
            <a:r>
              <a:t/>
            </a:r>
            <a:endParaRPr sz="900">
              <a:solidFill>
                <a:schemeClr val="lt1"/>
              </a:solidFill>
              <a:latin typeface="Manrope"/>
              <a:ea typeface="Manrope"/>
              <a:cs typeface="Manrope"/>
              <a:sym typeface="Manrope"/>
            </a:endParaRPr>
          </a:p>
          <a:p>
            <a:pPr indent="-171450" lvl="0" marL="285750" rtl="0" algn="l">
              <a:lnSpc>
                <a:spcPct val="115000"/>
              </a:lnSpc>
              <a:spcBef>
                <a:spcPts val="0"/>
              </a:spcBef>
              <a:spcAft>
                <a:spcPts val="0"/>
              </a:spcAft>
              <a:buClr>
                <a:schemeClr val="lt1"/>
              </a:buClr>
              <a:buSzPts val="900"/>
              <a:buFont typeface="Manrope"/>
              <a:buChar char="●"/>
            </a:pPr>
            <a:r>
              <a:rPr lang="en" sz="900">
                <a:solidFill>
                  <a:schemeClr val="lt1"/>
                </a:solidFill>
                <a:latin typeface="Manrope"/>
                <a:ea typeface="Manrope"/>
                <a:cs typeface="Manrope"/>
                <a:sym typeface="Manrope"/>
              </a:rPr>
              <a:t>Visually-focused</a:t>
            </a:r>
            <a:endParaRPr sz="900">
              <a:solidFill>
                <a:schemeClr val="lt1"/>
              </a:solidFill>
              <a:latin typeface="Manrope"/>
              <a:ea typeface="Manrope"/>
              <a:cs typeface="Manrope"/>
              <a:sym typeface="Manrope"/>
            </a:endParaRPr>
          </a:p>
          <a:p>
            <a:pPr indent="-171450" lvl="0" marL="285750" rtl="0" algn="l">
              <a:lnSpc>
                <a:spcPct val="115000"/>
              </a:lnSpc>
              <a:spcBef>
                <a:spcPts val="0"/>
              </a:spcBef>
              <a:spcAft>
                <a:spcPts val="0"/>
              </a:spcAft>
              <a:buClr>
                <a:schemeClr val="lt1"/>
              </a:buClr>
              <a:buSzPts val="900"/>
              <a:buFont typeface="Manrope"/>
              <a:buChar char="●"/>
            </a:pPr>
            <a:r>
              <a:rPr lang="en" sz="900">
                <a:solidFill>
                  <a:schemeClr val="lt1"/>
                </a:solidFill>
                <a:latin typeface="Manrope"/>
                <a:ea typeface="Manrope"/>
                <a:cs typeface="Manrope"/>
                <a:sym typeface="Manrope"/>
              </a:rPr>
              <a:t>Best for small</a:t>
            </a:r>
            <a:r>
              <a:rPr lang="en" sz="900">
                <a:solidFill>
                  <a:schemeClr val="lt1"/>
                </a:solidFill>
                <a:latin typeface="Manrope"/>
                <a:ea typeface="Manrope"/>
                <a:cs typeface="Manrope"/>
                <a:sym typeface="Manrope"/>
              </a:rPr>
              <a:t> data sets</a:t>
            </a:r>
            <a:endParaRPr sz="900">
              <a:solidFill>
                <a:schemeClr val="lt1"/>
              </a:solidFill>
              <a:latin typeface="Manrope"/>
              <a:ea typeface="Manrope"/>
              <a:cs typeface="Manrope"/>
              <a:sym typeface="Manrope"/>
            </a:endParaRPr>
          </a:p>
          <a:p>
            <a:pPr indent="0" lvl="0" marL="0" rtl="0" algn="l">
              <a:lnSpc>
                <a:spcPct val="115000"/>
              </a:lnSpc>
              <a:spcBef>
                <a:spcPts val="0"/>
              </a:spcBef>
              <a:spcAft>
                <a:spcPts val="0"/>
              </a:spcAft>
              <a:buNone/>
            </a:pPr>
            <a:r>
              <a:t/>
            </a:r>
            <a:endParaRPr sz="1000">
              <a:solidFill>
                <a:schemeClr val="lt1"/>
              </a:solidFill>
              <a:latin typeface="Manrope"/>
              <a:ea typeface="Manrope"/>
              <a:cs typeface="Manrope"/>
              <a:sym typeface="Manrope"/>
            </a:endParaRPr>
          </a:p>
        </p:txBody>
      </p:sp>
      <p:sp>
        <p:nvSpPr>
          <p:cNvPr id="113" name="Google Shape;113;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solidFill>
                  <a:schemeClr val="dk2"/>
                </a:solidFill>
                <a:latin typeface="Manrope"/>
                <a:ea typeface="Manrope"/>
                <a:cs typeface="Manrope"/>
                <a:sym typeface="Manrope"/>
              </a:rPr>
              <a:t>‹#›</a:t>
            </a:fld>
            <a:endParaRPr>
              <a:solidFill>
                <a:schemeClr val="dk2"/>
              </a:solidFill>
              <a:latin typeface="Manrope"/>
              <a:ea typeface="Manrope"/>
              <a:cs typeface="Manrope"/>
              <a:sym typeface="Manrope"/>
            </a:endParaRPr>
          </a:p>
        </p:txBody>
      </p:sp>
      <p:cxnSp>
        <p:nvCxnSpPr>
          <p:cNvPr id="114" name="Google Shape;114;p16"/>
          <p:cNvCxnSpPr/>
          <p:nvPr/>
        </p:nvCxnSpPr>
        <p:spPr>
          <a:xfrm>
            <a:off x="3636176" y="2523061"/>
            <a:ext cx="4771200" cy="0"/>
          </a:xfrm>
          <a:prstGeom prst="straightConnector1">
            <a:avLst/>
          </a:prstGeom>
          <a:noFill/>
          <a:ln cap="flat" cmpd="sng" w="9525">
            <a:solidFill>
              <a:srgbClr val="CCCCCC"/>
            </a:solidFill>
            <a:prstDash val="dash"/>
            <a:round/>
            <a:headEnd len="med" w="med" type="none"/>
            <a:tailEnd len="med" w="med" type="none"/>
          </a:ln>
        </p:spPr>
      </p:cxnSp>
      <p:cxnSp>
        <p:nvCxnSpPr>
          <p:cNvPr id="115" name="Google Shape;115;p16"/>
          <p:cNvCxnSpPr/>
          <p:nvPr/>
        </p:nvCxnSpPr>
        <p:spPr>
          <a:xfrm>
            <a:off x="6114001" y="1018643"/>
            <a:ext cx="0" cy="3105000"/>
          </a:xfrm>
          <a:prstGeom prst="straightConnector1">
            <a:avLst/>
          </a:prstGeom>
          <a:noFill/>
          <a:ln cap="flat" cmpd="sng" w="9525">
            <a:solidFill>
              <a:srgbClr val="CCCCCC"/>
            </a:solidFill>
            <a:prstDash val="dash"/>
            <a:round/>
            <a:headEnd len="med" w="med" type="none"/>
            <a:tailEnd len="med" w="med" type="none"/>
          </a:ln>
        </p:spPr>
      </p:cxnSp>
      <p:sp>
        <p:nvSpPr>
          <p:cNvPr id="116" name="Google Shape;116;p16"/>
          <p:cNvSpPr txBox="1"/>
          <p:nvPr/>
        </p:nvSpPr>
        <p:spPr>
          <a:xfrm rot="-5400000">
            <a:off x="2216818" y="2442353"/>
            <a:ext cx="2094000" cy="1614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 sz="1200">
                <a:solidFill>
                  <a:schemeClr val="lt1"/>
                </a:solidFill>
                <a:latin typeface="Manrope"/>
                <a:ea typeface="Manrope"/>
                <a:cs typeface="Manrope"/>
                <a:sym typeface="Manrope"/>
              </a:rPr>
              <a:t>Positioning vector 2</a:t>
            </a:r>
            <a:endParaRPr b="1" sz="1200">
              <a:solidFill>
                <a:schemeClr val="lt1"/>
              </a:solidFill>
              <a:latin typeface="Manrope"/>
              <a:ea typeface="Manrope"/>
              <a:cs typeface="Manrope"/>
              <a:sym typeface="Manrope"/>
            </a:endParaRPr>
          </a:p>
        </p:txBody>
      </p:sp>
      <p:cxnSp>
        <p:nvCxnSpPr>
          <p:cNvPr id="117" name="Google Shape;117;p16"/>
          <p:cNvCxnSpPr/>
          <p:nvPr/>
        </p:nvCxnSpPr>
        <p:spPr>
          <a:xfrm rot="10800000">
            <a:off x="3636176" y="895599"/>
            <a:ext cx="0" cy="3213300"/>
          </a:xfrm>
          <a:prstGeom prst="straightConnector1">
            <a:avLst/>
          </a:prstGeom>
          <a:noFill/>
          <a:ln cap="flat" cmpd="sng" w="19050">
            <a:solidFill>
              <a:schemeClr val="dk2"/>
            </a:solidFill>
            <a:prstDash val="solid"/>
            <a:round/>
            <a:headEnd len="med" w="med" type="none"/>
            <a:tailEnd len="med" w="med" type="triangle"/>
          </a:ln>
        </p:spPr>
      </p:cxnSp>
      <p:cxnSp>
        <p:nvCxnSpPr>
          <p:cNvPr id="118" name="Google Shape;118;p16"/>
          <p:cNvCxnSpPr/>
          <p:nvPr/>
        </p:nvCxnSpPr>
        <p:spPr>
          <a:xfrm>
            <a:off x="3636176" y="4108899"/>
            <a:ext cx="4912500" cy="0"/>
          </a:xfrm>
          <a:prstGeom prst="straightConnector1">
            <a:avLst/>
          </a:prstGeom>
          <a:noFill/>
          <a:ln cap="flat" cmpd="sng" w="19050">
            <a:solidFill>
              <a:schemeClr val="dk2"/>
            </a:solidFill>
            <a:prstDash val="solid"/>
            <a:round/>
            <a:headEnd len="med" w="med" type="none"/>
            <a:tailEnd len="med" w="med" type="triangle"/>
          </a:ln>
        </p:spPr>
      </p:cxnSp>
      <p:sp>
        <p:nvSpPr>
          <p:cNvPr id="119" name="Google Shape;119;p16"/>
          <p:cNvSpPr txBox="1"/>
          <p:nvPr/>
        </p:nvSpPr>
        <p:spPr>
          <a:xfrm>
            <a:off x="5096083" y="4331825"/>
            <a:ext cx="2036100" cy="184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b="1" lang="en" sz="1200">
                <a:solidFill>
                  <a:schemeClr val="lt1"/>
                </a:solidFill>
                <a:latin typeface="Manrope"/>
                <a:ea typeface="Manrope"/>
                <a:cs typeface="Manrope"/>
                <a:sym typeface="Manrope"/>
              </a:rPr>
              <a:t>Positioning vector 1</a:t>
            </a:r>
            <a:endParaRPr b="1" sz="1200">
              <a:solidFill>
                <a:schemeClr val="lt1"/>
              </a:solidFill>
              <a:latin typeface="Manrope"/>
              <a:ea typeface="Manrope"/>
              <a:cs typeface="Manrope"/>
              <a:sym typeface="Manrope"/>
            </a:endParaRPr>
          </a:p>
        </p:txBody>
      </p:sp>
      <p:pic>
        <p:nvPicPr>
          <p:cNvPr id="120" name="Google Shape;120;p16"/>
          <p:cNvPicPr preferRelativeResize="0"/>
          <p:nvPr/>
        </p:nvPicPr>
        <p:blipFill>
          <a:blip r:embed="rId3">
            <a:alphaModFix/>
          </a:blip>
          <a:stretch>
            <a:fillRect/>
          </a:stretch>
        </p:blipFill>
        <p:spPr>
          <a:xfrm>
            <a:off x="6815514" y="3048699"/>
            <a:ext cx="619486" cy="316575"/>
          </a:xfrm>
          <a:prstGeom prst="rect">
            <a:avLst/>
          </a:prstGeom>
          <a:noFill/>
          <a:ln>
            <a:noFill/>
          </a:ln>
        </p:spPr>
      </p:pic>
      <p:pic>
        <p:nvPicPr>
          <p:cNvPr id="121" name="Google Shape;121;p16"/>
          <p:cNvPicPr preferRelativeResize="0"/>
          <p:nvPr/>
        </p:nvPicPr>
        <p:blipFill>
          <a:blip r:embed="rId4">
            <a:alphaModFix/>
          </a:blip>
          <a:stretch>
            <a:fillRect/>
          </a:stretch>
        </p:blipFill>
        <p:spPr>
          <a:xfrm>
            <a:off x="4481994" y="1585137"/>
            <a:ext cx="905123" cy="240363"/>
          </a:xfrm>
          <a:prstGeom prst="rect">
            <a:avLst/>
          </a:prstGeom>
          <a:noFill/>
          <a:ln>
            <a:noFill/>
          </a:ln>
        </p:spPr>
      </p:pic>
      <p:pic>
        <p:nvPicPr>
          <p:cNvPr id="122" name="Google Shape;122;p16"/>
          <p:cNvPicPr preferRelativeResize="0"/>
          <p:nvPr/>
        </p:nvPicPr>
        <p:blipFill>
          <a:blip r:embed="rId5">
            <a:alphaModFix/>
          </a:blip>
          <a:stretch>
            <a:fillRect/>
          </a:stretch>
        </p:blipFill>
        <p:spPr>
          <a:xfrm>
            <a:off x="5855475" y="2209431"/>
            <a:ext cx="960063" cy="206025"/>
          </a:xfrm>
          <a:prstGeom prst="rect">
            <a:avLst/>
          </a:prstGeom>
          <a:noFill/>
          <a:ln>
            <a:noFill/>
          </a:ln>
        </p:spPr>
      </p:pic>
      <p:pic>
        <p:nvPicPr>
          <p:cNvPr id="123" name="Google Shape;123;p16"/>
          <p:cNvPicPr preferRelativeResize="0"/>
          <p:nvPr/>
        </p:nvPicPr>
        <p:blipFill>
          <a:blip r:embed="rId6">
            <a:alphaModFix/>
          </a:blip>
          <a:stretch>
            <a:fillRect/>
          </a:stretch>
        </p:blipFill>
        <p:spPr>
          <a:xfrm>
            <a:off x="4320646" y="3400581"/>
            <a:ext cx="817221" cy="206025"/>
          </a:xfrm>
          <a:prstGeom prst="rect">
            <a:avLst/>
          </a:prstGeom>
          <a:noFill/>
          <a:ln>
            <a:noFill/>
          </a:ln>
        </p:spPr>
      </p:pic>
      <p:pic>
        <p:nvPicPr>
          <p:cNvPr id="124" name="Google Shape;124;p16"/>
          <p:cNvPicPr preferRelativeResize="0"/>
          <p:nvPr/>
        </p:nvPicPr>
        <p:blipFill>
          <a:blip r:embed="rId7">
            <a:alphaModFix/>
          </a:blip>
          <a:stretch>
            <a:fillRect/>
          </a:stretch>
        </p:blipFill>
        <p:spPr>
          <a:xfrm>
            <a:off x="7202900" y="1317600"/>
            <a:ext cx="746999" cy="206026"/>
          </a:xfrm>
          <a:prstGeom prst="rect">
            <a:avLst/>
          </a:prstGeom>
          <a:noFill/>
          <a:ln>
            <a:noFill/>
          </a:ln>
        </p:spPr>
      </p:pic>
      <p:sp>
        <p:nvSpPr>
          <p:cNvPr id="125" name="Google Shape;125;p16">
            <a:hlinkClick r:id="rId8"/>
          </p:cNvPr>
          <p:cNvSpPr/>
          <p:nvPr/>
        </p:nvSpPr>
        <p:spPr>
          <a:xfrm>
            <a:off x="3254275" y="4750375"/>
            <a:ext cx="786300" cy="2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E83B2A"/>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